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0.svg" ContentType="image/svg+xml"/>
  <Override PartName="/ppt/media/image102.svg" ContentType="image/svg+xml"/>
  <Override PartName="/ppt/media/image105.svg" ContentType="image/svg+xml"/>
  <Override PartName="/ppt/media/image107.svg" ContentType="image/svg+xml"/>
  <Override PartName="/ppt/media/image109.svg" ContentType="image/svg+xml"/>
  <Override PartName="/ppt/media/image111.svg" ContentType="image/svg+xml"/>
  <Override PartName="/ppt/media/image113.svg" ContentType="image/svg+xml"/>
  <Override PartName="/ppt/media/image115.svg" ContentType="image/svg+xml"/>
  <Override PartName="/ppt/media/image117.svg" ContentType="image/svg+xml"/>
  <Override PartName="/ppt/media/image119.svg" ContentType="image/svg+xml"/>
  <Override PartName="/ppt/media/image12.svg" ContentType="image/svg+xml"/>
  <Override PartName="/ppt/media/image121.svg" ContentType="image/svg+xml"/>
  <Override PartName="/ppt/media/image123.svg" ContentType="image/svg+xml"/>
  <Override PartName="/ppt/media/image125.svg" ContentType="image/svg+xml"/>
  <Override PartName="/ppt/media/image127.svg" ContentType="image/svg+xml"/>
  <Override PartName="/ppt/media/image129.svg" ContentType="image/svg+xml"/>
  <Override PartName="/ppt/media/image131.svg" ContentType="image/svg+xml"/>
  <Override PartName="/ppt/media/image133.svg" ContentType="image/svg+xml"/>
  <Override PartName="/ppt/media/image135.svg" ContentType="image/svg+xml"/>
  <Override PartName="/ppt/media/image137.svg" ContentType="image/svg+xml"/>
  <Override PartName="/ppt/media/image139.svg" ContentType="image/svg+xml"/>
  <Override PartName="/ppt/media/image14.svg" ContentType="image/svg+xml"/>
  <Override PartName="/ppt/media/image141.svg" ContentType="image/svg+xml"/>
  <Override PartName="/ppt/media/image143.svg" ContentType="image/svg+xml"/>
  <Override PartName="/ppt/media/image145.svg" ContentType="image/svg+xml"/>
  <Override PartName="/ppt/media/image147.svg" ContentType="image/svg+xml"/>
  <Override PartName="/ppt/media/image149.svg" ContentType="image/svg+xml"/>
  <Override PartName="/ppt/media/image151.svg" ContentType="image/svg+xml"/>
  <Override PartName="/ppt/media/image153.svg" ContentType="image/svg+xml"/>
  <Override PartName="/ppt/media/image155.svg" ContentType="image/svg+xml"/>
  <Override PartName="/ppt/media/image157.svg" ContentType="image/svg+xml"/>
  <Override PartName="/ppt/media/image16.svg" ContentType="image/svg+xml"/>
  <Override PartName="/ppt/media/image18.svg" ContentType="image/svg+xml"/>
  <Override PartName="/ppt/media/image20.svg" ContentType="image/svg+xml"/>
  <Override PartName="/ppt/media/image22.svg" ContentType="image/svg+xml"/>
  <Override PartName="/ppt/media/image24.svg" ContentType="image/svg+xml"/>
  <Override PartName="/ppt/media/image26.svg" ContentType="image/svg+xml"/>
  <Override PartName="/ppt/media/image28.svg" ContentType="image/svg+xml"/>
  <Override PartName="/ppt/media/image30.svg" ContentType="image/svg+xml"/>
  <Override PartName="/ppt/media/image32.svg" ContentType="image/svg+xml"/>
  <Override PartName="/ppt/media/image35.svg" ContentType="image/svg+xml"/>
  <Override PartName="/ppt/media/image37.svg" ContentType="image/svg+xml"/>
  <Override PartName="/ppt/media/image39.svg" ContentType="image/svg+xml"/>
  <Override PartName="/ppt/media/image4.svg" ContentType="image/svg+xml"/>
  <Override PartName="/ppt/media/image41.svg" ContentType="image/svg+xml"/>
  <Override PartName="/ppt/media/image43.svg" ContentType="image/svg+xml"/>
  <Override PartName="/ppt/media/image45.svg" ContentType="image/svg+xml"/>
  <Override PartName="/ppt/media/image48.svg" ContentType="image/svg+xml"/>
  <Override PartName="/ppt/media/image51.svg" ContentType="image/svg+xml"/>
  <Override PartName="/ppt/media/image53.svg" ContentType="image/svg+xml"/>
  <Override PartName="/ppt/media/image55.svg" ContentType="image/svg+xml"/>
  <Override PartName="/ppt/media/image57.svg" ContentType="image/svg+xml"/>
  <Override PartName="/ppt/media/image59.svg" ContentType="image/svg+xml"/>
  <Override PartName="/ppt/media/image6.svg" ContentType="image/svg+xml"/>
  <Override PartName="/ppt/media/image61.svg" ContentType="image/svg+xml"/>
  <Override PartName="/ppt/media/image63.svg" ContentType="image/svg+xml"/>
  <Override PartName="/ppt/media/image67.svg" ContentType="image/svg+xml"/>
  <Override PartName="/ppt/media/image69.svg" ContentType="image/svg+xml"/>
  <Override PartName="/ppt/media/image71.svg" ContentType="image/svg+xml"/>
  <Override PartName="/ppt/media/image76.svg" ContentType="image/svg+xml"/>
  <Override PartName="/ppt/media/image78.svg" ContentType="image/svg+xml"/>
  <Override PartName="/ppt/media/image8.svg" ContentType="image/svg+xml"/>
  <Override PartName="/ppt/media/image80.svg" ContentType="image/svg+xml"/>
  <Override PartName="/ppt/media/image83.svg" ContentType="image/svg+xml"/>
  <Override PartName="/ppt/media/image85.svg" ContentType="image/svg+xml"/>
  <Override PartName="/ppt/media/image87.svg" ContentType="image/svg+xml"/>
  <Override PartName="/ppt/media/image89.svg" ContentType="image/svg+xml"/>
  <Override PartName="/ppt/media/image92.svg" ContentType="image/svg+xml"/>
  <Override PartName="/ppt/media/image94.svg" ContentType="image/svg+xml"/>
  <Override PartName="/ppt/media/image97.svg" ContentType="image/svg+xml"/>
  <Override PartName="/ppt/media/image99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0"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L="457200"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L="914400"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L="1371600"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L="1828800"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L="2286000"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L="2743200"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L="3200400"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L="3657600"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1580"/>
        <p:guide pos="2848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好，欢迎来到衡水全息海洋馆！今天，我们将一起化身为小小海洋探险家，开启一场前所未有的蔚蓝奇遇。在这里，我们将探索神秘的海底世界，发现海洋的无穷奥秘。准备好了吗？让我们一起出发，去遇见那片美丽的蔚蓝吧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本次研学课程专为三四年级的同学们设计，内容丰富，形式多样。我们将通过场馆探秘、科学实验、创意工坊和荣誉结营四大模块，带领大家全方位、沉浸式地探索海洋的奥秘。这不仅是一次游玩，更是一次充满知识与乐趣的学习之旅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这是我们今天详细的活动安排。从早上的开营集结，到下午的闭营颁奖，每一个环节都经过精心设计。请大家跟紧队伍，遵守时间，让我们一起度过充实而快乐的一天！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我们的第一站是“浅海之光”。在这里，大家不仅能看到神奇的三色沙滩，还能见到亿万年前的海洋霸主——贵州龙和奇虾！别忘了用你的探险手环和它们互动，看看会发生什么神奇的事情！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接下来，我们要去潮间带进行一场寻宝大挑战！大家需要完成三个任务：解密潮汐、寻找“蓝眼泪”精灵，以及搜寻潮池里的小居民。这不仅需要观察力，还需要智慧哦！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第三站，我们来到“海岸卫士”——红树林。这里的植物非常神奇，它们有自己的“排盐术”和“呼吸根”。大家还可以通过挥手，与里面的海洋精灵互动，非常有趣！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看，这些优雅的舞者就是水母！它们已经在地球上生活了6亿年，非常古老。大家可以观察它们五彩斑斓的样子，还可以和它们互动，看看它们会不会害羞地躲开你。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现在，我们要进入一个超震撼的地方——球幕影院！请大家找好位置坐下，准备好尖叫！在这里，你会感觉自己真的变成了一条鱼，在无边无际的大海里遨游！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深海是什么样的？在“幻影之渊”，我们将一起潜入万米深海。这里没有阳光，压力巨大，但却生活着皇带鱼、安康鱼这些奇特的生物。让我们一起去感受深海的神秘和生命的顽强。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深海里也有火山吗？答案是肯定的！在“热泉之谜”展区，我们将看到神奇的“黑烟囱”和“白烟囱”。这里的生态系统不依赖阳光，非常神奇。大家还可以亲手试试，能不能“搓”出一场热泉喷发！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大家知道什么是“鲸落”吗？当一条鲸鱼死去，它的身体会成为一个新的生态系统，滋养无数深海生物。这被称为“一鲸落，万物生”，是海洋中最伟大的重生。让我们一起来了解这个神奇的过程。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第九站“生命之镜”会给大家带来一个特别的体验。当你抬头仰望，海洋生物会从你的头顶游过，你们可以互相“对视”。这是一种非常奇妙的感觉，让我们感受到生命与生命之间的连接。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激动人心的时刻到了！在第十站，我们将迎来科技游戏大闯关！大家可以开海洋盲盒、拥有自己的虚拟鱼缸，甚至戴上MR设备，亲身潜入深海！这是勇敢者的游戏，快来挑战吧！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探险的最后一站，是我们的环保课堂。海洋正面临着塑料污染的威胁。在这里，我们将一起学习如何保护海洋，并庄严宣誓，成为一名光荣的海洋守护者。保护海洋，就是保护我们共同的家园。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探险结束后，我们还要动手创造属于自己的海洋纪念品！大家可以参加科学实验，追踪海洋里的“隐形杀手”，也可以在创意工坊里画出自己心中的海洋。每一件作品都代表着你对海洋的热爱！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一天的探险结束了，我们来总结一下收获吧！通过自评、互评和老师的点评，我们可以更好地认识自己。集齐10枚印章的同学，还将获得《海洋守护者》荣誉证书！课后，也欢迎大家用手抄报、小作文或环保手工来分享你的成果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安全是所有活动的第一位。请大家务必遵守纪律，听从老师指挥。我们已经做好了完善的安全预案，包括医疗急救和人员走失应对等，确保大家能在一个安全的环境中快乐地学习和探索。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亲爱的同学们，今天的海洋探险之旅就要结束了。希望这次旅程能让大家更加了解海洋、热爱海洋。守护蔚蓝，需要我们每个人从身边的小事做起。让我们一起努力，让海洋永远美丽！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marL="0"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再次感谢各位老师和同学的参与！希望大家今天都收获满满。我们期待与大家的下一次海洋探险！谢谢大家！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svg"/><Relationship Id="rId8" Type="http://schemas.openxmlformats.org/officeDocument/2006/relationships/image" Target="../media/image9.png"/><Relationship Id="rId7" Type="http://schemas.openxmlformats.org/officeDocument/2006/relationships/image" Target="../media/image8.svg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3" Type="http://schemas.openxmlformats.org/officeDocument/2006/relationships/image" Target="../media/image4.svg"/><Relationship Id="rId21" Type="http://schemas.openxmlformats.org/officeDocument/2006/relationships/notesSlide" Target="../notesSlides/notesSlide2.xml"/><Relationship Id="rId20" Type="http://schemas.openxmlformats.org/officeDocument/2006/relationships/slideLayout" Target="../slideLayouts/slideLayout12.xml"/><Relationship Id="rId2" Type="http://schemas.openxmlformats.org/officeDocument/2006/relationships/image" Target="../media/image3.png"/><Relationship Id="rId19" Type="http://schemas.openxmlformats.org/officeDocument/2006/relationships/image" Target="../media/image20.svg"/><Relationship Id="rId18" Type="http://schemas.openxmlformats.org/officeDocument/2006/relationships/image" Target="../media/image19.png"/><Relationship Id="rId17" Type="http://schemas.openxmlformats.org/officeDocument/2006/relationships/image" Target="../media/image18.svg"/><Relationship Id="rId16" Type="http://schemas.openxmlformats.org/officeDocument/2006/relationships/image" Target="../media/image17.png"/><Relationship Id="rId15" Type="http://schemas.openxmlformats.org/officeDocument/2006/relationships/image" Target="../media/image16.svg"/><Relationship Id="rId14" Type="http://schemas.openxmlformats.org/officeDocument/2006/relationships/image" Target="../media/image15.png"/><Relationship Id="rId13" Type="http://schemas.openxmlformats.org/officeDocument/2006/relationships/image" Target="../media/image14.svg"/><Relationship Id="rId12" Type="http://schemas.openxmlformats.org/officeDocument/2006/relationships/image" Target="../media/image13.png"/><Relationship Id="rId11" Type="http://schemas.openxmlformats.org/officeDocument/2006/relationships/image" Target="../media/image12.svg"/><Relationship Id="rId10" Type="http://schemas.openxmlformats.org/officeDocument/2006/relationships/image" Target="../media/image11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9.png"/><Relationship Id="rId8" Type="http://schemas.openxmlformats.org/officeDocument/2006/relationships/image" Target="../media/image28.svg"/><Relationship Id="rId7" Type="http://schemas.openxmlformats.org/officeDocument/2006/relationships/image" Target="../media/image27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4" Type="http://schemas.openxmlformats.org/officeDocument/2006/relationships/notesSlide" Target="../notesSlides/notesSlide3.xml"/><Relationship Id="rId13" Type="http://schemas.openxmlformats.org/officeDocument/2006/relationships/slideLayout" Target="../slideLayouts/slideLayout12.xml"/><Relationship Id="rId12" Type="http://schemas.openxmlformats.org/officeDocument/2006/relationships/image" Target="../media/image32.svg"/><Relationship Id="rId11" Type="http://schemas.openxmlformats.org/officeDocument/2006/relationships/image" Target="../media/image31.png"/><Relationship Id="rId10" Type="http://schemas.openxmlformats.org/officeDocument/2006/relationships/image" Target="../media/image30.svg"/><Relationship Id="rId1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.xml"/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39.svg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image" Target="../media/image33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48.svg"/><Relationship Id="rId8" Type="http://schemas.openxmlformats.org/officeDocument/2006/relationships/image" Target="../media/image47.png"/><Relationship Id="rId7" Type="http://schemas.openxmlformats.org/officeDocument/2006/relationships/image" Target="../media/image46.jpeg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svg"/><Relationship Id="rId3" Type="http://schemas.openxmlformats.org/officeDocument/2006/relationships/image" Target="../media/image42.png"/><Relationship Id="rId2" Type="http://schemas.openxmlformats.org/officeDocument/2006/relationships/image" Target="../media/image41.svg"/><Relationship Id="rId11" Type="http://schemas.openxmlformats.org/officeDocument/2006/relationships/notesSlide" Target="../notesSlides/notesSlide5.xml"/><Relationship Id="rId10" Type="http://schemas.openxmlformats.org/officeDocument/2006/relationships/slideLayout" Target="../slideLayouts/slideLayout12.xml"/><Relationship Id="rId1" Type="http://schemas.openxmlformats.org/officeDocument/2006/relationships/image" Target="../media/image40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57.svg"/><Relationship Id="rId8" Type="http://schemas.openxmlformats.org/officeDocument/2006/relationships/image" Target="../media/image56.png"/><Relationship Id="rId7" Type="http://schemas.openxmlformats.org/officeDocument/2006/relationships/image" Target="../media/image55.svg"/><Relationship Id="rId6" Type="http://schemas.openxmlformats.org/officeDocument/2006/relationships/image" Target="../media/image54.png"/><Relationship Id="rId5" Type="http://schemas.openxmlformats.org/officeDocument/2006/relationships/image" Target="../media/image53.svg"/><Relationship Id="rId4" Type="http://schemas.openxmlformats.org/officeDocument/2006/relationships/image" Target="../media/image52.png"/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1" Type="http://schemas.openxmlformats.org/officeDocument/2006/relationships/notesSlide" Target="../notesSlides/notesSlide6.xml"/><Relationship Id="rId10" Type="http://schemas.openxmlformats.org/officeDocument/2006/relationships/slideLayout" Target="../slideLayouts/slideLayout12.xml"/><Relationship Id="rId1" Type="http://schemas.openxmlformats.org/officeDocument/2006/relationships/image" Target="../media/image49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65.jpeg"/><Relationship Id="rId7" Type="http://schemas.openxmlformats.org/officeDocument/2006/relationships/image" Target="../media/image64.jpeg"/><Relationship Id="rId6" Type="http://schemas.openxmlformats.org/officeDocument/2006/relationships/image" Target="../media/image63.svg"/><Relationship Id="rId5" Type="http://schemas.openxmlformats.org/officeDocument/2006/relationships/image" Target="../media/image62.png"/><Relationship Id="rId4" Type="http://schemas.openxmlformats.org/officeDocument/2006/relationships/image" Target="../media/image61.svg"/><Relationship Id="rId3" Type="http://schemas.openxmlformats.org/officeDocument/2006/relationships/image" Target="../media/image60.png"/><Relationship Id="rId2" Type="http://schemas.openxmlformats.org/officeDocument/2006/relationships/image" Target="../media/image59.svg"/><Relationship Id="rId10" Type="http://schemas.openxmlformats.org/officeDocument/2006/relationships/notesSlide" Target="../notesSlides/notesSlide7.xml"/><Relationship Id="rId1" Type="http://schemas.openxmlformats.org/officeDocument/2006/relationships/image" Target="../media/image58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73.jpeg"/><Relationship Id="rId7" Type="http://schemas.openxmlformats.org/officeDocument/2006/relationships/image" Target="../media/image72.jpeg"/><Relationship Id="rId6" Type="http://schemas.openxmlformats.org/officeDocument/2006/relationships/image" Target="../media/image71.svg"/><Relationship Id="rId5" Type="http://schemas.openxmlformats.org/officeDocument/2006/relationships/image" Target="../media/image70.png"/><Relationship Id="rId4" Type="http://schemas.openxmlformats.org/officeDocument/2006/relationships/image" Target="../media/image69.svg"/><Relationship Id="rId3" Type="http://schemas.openxmlformats.org/officeDocument/2006/relationships/image" Target="../media/image68.png"/><Relationship Id="rId2" Type="http://schemas.openxmlformats.org/officeDocument/2006/relationships/image" Target="../media/image67.svg"/><Relationship Id="rId10" Type="http://schemas.openxmlformats.org/officeDocument/2006/relationships/notesSlide" Target="../notesSlides/notesSlide8.xml"/><Relationship Id="rId1" Type="http://schemas.openxmlformats.org/officeDocument/2006/relationships/image" Target="../media/image66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9.xml"/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78.svg"/><Relationship Id="rId6" Type="http://schemas.openxmlformats.org/officeDocument/2006/relationships/image" Target="../media/image77.png"/><Relationship Id="rId5" Type="http://schemas.openxmlformats.org/officeDocument/2006/relationships/image" Target="../media/image76.svg"/><Relationship Id="rId4" Type="http://schemas.openxmlformats.org/officeDocument/2006/relationships/image" Target="../media/image75.png"/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image" Target="../media/image74.jpe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0.x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81.jpeg"/><Relationship Id="rId4" Type="http://schemas.openxmlformats.org/officeDocument/2006/relationships/image" Target="../media/image28.svg"/><Relationship Id="rId3" Type="http://schemas.openxmlformats.org/officeDocument/2006/relationships/image" Target="../media/image27.png"/><Relationship Id="rId2" Type="http://schemas.openxmlformats.org/officeDocument/2006/relationships/image" Target="../media/image80.svg"/><Relationship Id="rId1" Type="http://schemas.openxmlformats.org/officeDocument/2006/relationships/image" Target="../media/image79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90.jpeg"/><Relationship Id="rId8" Type="http://schemas.openxmlformats.org/officeDocument/2006/relationships/image" Target="../media/image89.svg"/><Relationship Id="rId7" Type="http://schemas.openxmlformats.org/officeDocument/2006/relationships/image" Target="../media/image88.png"/><Relationship Id="rId6" Type="http://schemas.openxmlformats.org/officeDocument/2006/relationships/image" Target="../media/image87.svg"/><Relationship Id="rId5" Type="http://schemas.openxmlformats.org/officeDocument/2006/relationships/image" Target="../media/image86.png"/><Relationship Id="rId4" Type="http://schemas.openxmlformats.org/officeDocument/2006/relationships/image" Target="../media/image85.svg"/><Relationship Id="rId3" Type="http://schemas.openxmlformats.org/officeDocument/2006/relationships/image" Target="../media/image84.png"/><Relationship Id="rId2" Type="http://schemas.openxmlformats.org/officeDocument/2006/relationships/image" Target="../media/image83.svg"/><Relationship Id="rId11" Type="http://schemas.openxmlformats.org/officeDocument/2006/relationships/notesSlide" Target="../notesSlides/notesSlide11.xml"/><Relationship Id="rId10" Type="http://schemas.openxmlformats.org/officeDocument/2006/relationships/slideLayout" Target="../slideLayouts/slideLayout12.xml"/><Relationship Id="rId1" Type="http://schemas.openxmlformats.org/officeDocument/2006/relationships/image" Target="../media/image82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2.x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95.jpeg"/><Relationship Id="rId4" Type="http://schemas.openxmlformats.org/officeDocument/2006/relationships/image" Target="../media/image94.svg"/><Relationship Id="rId3" Type="http://schemas.openxmlformats.org/officeDocument/2006/relationships/image" Target="../media/image93.png"/><Relationship Id="rId2" Type="http://schemas.openxmlformats.org/officeDocument/2006/relationships/image" Target="../media/image92.svg"/><Relationship Id="rId1" Type="http://schemas.openxmlformats.org/officeDocument/2006/relationships/image" Target="../media/image91.pn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2.svg"/><Relationship Id="rId8" Type="http://schemas.openxmlformats.org/officeDocument/2006/relationships/image" Target="../media/image101.png"/><Relationship Id="rId7" Type="http://schemas.openxmlformats.org/officeDocument/2006/relationships/image" Target="../media/image100.jpeg"/><Relationship Id="rId6" Type="http://schemas.openxmlformats.org/officeDocument/2006/relationships/image" Target="../media/image99.svg"/><Relationship Id="rId5" Type="http://schemas.openxmlformats.org/officeDocument/2006/relationships/image" Target="../media/image98.png"/><Relationship Id="rId4" Type="http://schemas.openxmlformats.org/officeDocument/2006/relationships/image" Target="../media/image45.svg"/><Relationship Id="rId3" Type="http://schemas.openxmlformats.org/officeDocument/2006/relationships/image" Target="../media/image44.png"/><Relationship Id="rId2" Type="http://schemas.openxmlformats.org/officeDocument/2006/relationships/image" Target="../media/image97.svg"/><Relationship Id="rId12" Type="http://schemas.openxmlformats.org/officeDocument/2006/relationships/notesSlide" Target="../notesSlides/notesSlide13.xml"/><Relationship Id="rId11" Type="http://schemas.openxmlformats.org/officeDocument/2006/relationships/slideLayout" Target="../slideLayouts/slideLayout12.xml"/><Relationship Id="rId10" Type="http://schemas.openxmlformats.org/officeDocument/2006/relationships/image" Target="../media/image103.jpeg"/><Relationship Id="rId1" Type="http://schemas.openxmlformats.org/officeDocument/2006/relationships/image" Target="../media/image96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0.png"/><Relationship Id="rId8" Type="http://schemas.openxmlformats.org/officeDocument/2006/relationships/image" Target="../media/image109.svg"/><Relationship Id="rId7" Type="http://schemas.openxmlformats.org/officeDocument/2006/relationships/image" Target="../media/image108.png"/><Relationship Id="rId6" Type="http://schemas.openxmlformats.org/officeDocument/2006/relationships/image" Target="../media/image107.svg"/><Relationship Id="rId5" Type="http://schemas.openxmlformats.org/officeDocument/2006/relationships/image" Target="../media/image106.png"/><Relationship Id="rId4" Type="http://schemas.openxmlformats.org/officeDocument/2006/relationships/image" Target="../media/image37.svg"/><Relationship Id="rId3" Type="http://schemas.openxmlformats.org/officeDocument/2006/relationships/image" Target="../media/image36.png"/><Relationship Id="rId2" Type="http://schemas.openxmlformats.org/officeDocument/2006/relationships/image" Target="../media/image105.svg"/><Relationship Id="rId13" Type="http://schemas.openxmlformats.org/officeDocument/2006/relationships/notesSlide" Target="../notesSlides/notesSlide14.xml"/><Relationship Id="rId12" Type="http://schemas.openxmlformats.org/officeDocument/2006/relationships/slideLayout" Target="../slideLayouts/slideLayout12.xml"/><Relationship Id="rId11" Type="http://schemas.openxmlformats.org/officeDocument/2006/relationships/image" Target="../media/image72.jpeg"/><Relationship Id="rId10" Type="http://schemas.openxmlformats.org/officeDocument/2006/relationships/image" Target="../media/image111.svg"/><Relationship Id="rId1" Type="http://schemas.openxmlformats.org/officeDocument/2006/relationships/image" Target="../media/image104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15.svg"/><Relationship Id="rId3" Type="http://schemas.openxmlformats.org/officeDocument/2006/relationships/image" Target="../media/image114.png"/><Relationship Id="rId2" Type="http://schemas.openxmlformats.org/officeDocument/2006/relationships/image" Target="../media/image113.svg"/><Relationship Id="rId1" Type="http://schemas.openxmlformats.org/officeDocument/2006/relationships/image" Target="../media/image112.pn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4.png"/><Relationship Id="rId8" Type="http://schemas.openxmlformats.org/officeDocument/2006/relationships/image" Target="../media/image123.svg"/><Relationship Id="rId7" Type="http://schemas.openxmlformats.org/officeDocument/2006/relationships/image" Target="../media/image122.png"/><Relationship Id="rId6" Type="http://schemas.openxmlformats.org/officeDocument/2006/relationships/image" Target="../media/image121.svg"/><Relationship Id="rId5" Type="http://schemas.openxmlformats.org/officeDocument/2006/relationships/image" Target="../media/image120.png"/><Relationship Id="rId4" Type="http://schemas.openxmlformats.org/officeDocument/2006/relationships/image" Target="../media/image119.svg"/><Relationship Id="rId3" Type="http://schemas.openxmlformats.org/officeDocument/2006/relationships/image" Target="../media/image118.png"/><Relationship Id="rId2" Type="http://schemas.openxmlformats.org/officeDocument/2006/relationships/image" Target="../media/image117.svg"/><Relationship Id="rId16" Type="http://schemas.openxmlformats.org/officeDocument/2006/relationships/notesSlide" Target="../notesSlides/notesSlide16.xml"/><Relationship Id="rId15" Type="http://schemas.openxmlformats.org/officeDocument/2006/relationships/slideLayout" Target="../slideLayouts/slideLayout12.xml"/><Relationship Id="rId14" Type="http://schemas.openxmlformats.org/officeDocument/2006/relationships/image" Target="../media/image129.svg"/><Relationship Id="rId13" Type="http://schemas.openxmlformats.org/officeDocument/2006/relationships/image" Target="../media/image128.png"/><Relationship Id="rId12" Type="http://schemas.openxmlformats.org/officeDocument/2006/relationships/image" Target="../media/image127.svg"/><Relationship Id="rId11" Type="http://schemas.openxmlformats.org/officeDocument/2006/relationships/image" Target="../media/image126.png"/><Relationship Id="rId10" Type="http://schemas.openxmlformats.org/officeDocument/2006/relationships/image" Target="../media/image125.svg"/><Relationship Id="rId1" Type="http://schemas.openxmlformats.org/officeDocument/2006/relationships/image" Target="../media/image116.pn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8.png"/><Relationship Id="rId8" Type="http://schemas.openxmlformats.org/officeDocument/2006/relationships/image" Target="../media/image137.svg"/><Relationship Id="rId7" Type="http://schemas.openxmlformats.org/officeDocument/2006/relationships/image" Target="../media/image136.png"/><Relationship Id="rId6" Type="http://schemas.openxmlformats.org/officeDocument/2006/relationships/image" Target="../media/image135.svg"/><Relationship Id="rId5" Type="http://schemas.openxmlformats.org/officeDocument/2006/relationships/image" Target="../media/image134.png"/><Relationship Id="rId4" Type="http://schemas.openxmlformats.org/officeDocument/2006/relationships/image" Target="../media/image133.svg"/><Relationship Id="rId3" Type="http://schemas.openxmlformats.org/officeDocument/2006/relationships/image" Target="../media/image132.png"/><Relationship Id="rId2" Type="http://schemas.openxmlformats.org/officeDocument/2006/relationships/image" Target="../media/image131.svg"/><Relationship Id="rId16" Type="http://schemas.openxmlformats.org/officeDocument/2006/relationships/notesSlide" Target="../notesSlides/notesSlide17.xml"/><Relationship Id="rId15" Type="http://schemas.openxmlformats.org/officeDocument/2006/relationships/slideLayout" Target="../slideLayouts/slideLayout12.xml"/><Relationship Id="rId14" Type="http://schemas.openxmlformats.org/officeDocument/2006/relationships/image" Target="../media/image143.svg"/><Relationship Id="rId13" Type="http://schemas.openxmlformats.org/officeDocument/2006/relationships/image" Target="../media/image142.png"/><Relationship Id="rId12" Type="http://schemas.openxmlformats.org/officeDocument/2006/relationships/image" Target="../media/image141.svg"/><Relationship Id="rId11" Type="http://schemas.openxmlformats.org/officeDocument/2006/relationships/image" Target="../media/image140.png"/><Relationship Id="rId10" Type="http://schemas.openxmlformats.org/officeDocument/2006/relationships/image" Target="../media/image139.svg"/><Relationship Id="rId1" Type="http://schemas.openxmlformats.org/officeDocument/2006/relationships/image" Target="../media/image13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149.svg"/><Relationship Id="rId5" Type="http://schemas.openxmlformats.org/officeDocument/2006/relationships/image" Target="../media/image148.png"/><Relationship Id="rId4" Type="http://schemas.openxmlformats.org/officeDocument/2006/relationships/image" Target="../media/image147.svg"/><Relationship Id="rId3" Type="http://schemas.openxmlformats.org/officeDocument/2006/relationships/image" Target="../media/image146.png"/><Relationship Id="rId2" Type="http://schemas.openxmlformats.org/officeDocument/2006/relationships/image" Target="../media/image145.svg"/><Relationship Id="rId1" Type="http://schemas.openxmlformats.org/officeDocument/2006/relationships/image" Target="../media/image144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157.svg"/><Relationship Id="rId7" Type="http://schemas.openxmlformats.org/officeDocument/2006/relationships/image" Target="../media/image156.png"/><Relationship Id="rId6" Type="http://schemas.openxmlformats.org/officeDocument/2006/relationships/image" Target="../media/image155.svg"/><Relationship Id="rId5" Type="http://schemas.openxmlformats.org/officeDocument/2006/relationships/image" Target="../media/image154.png"/><Relationship Id="rId4" Type="http://schemas.openxmlformats.org/officeDocument/2006/relationships/image" Target="../media/image153.svg"/><Relationship Id="rId3" Type="http://schemas.openxmlformats.org/officeDocument/2006/relationships/image" Target="../media/image152.png"/><Relationship Id="rId2" Type="http://schemas.openxmlformats.org/officeDocument/2006/relationships/image" Target="../media/image151.svg"/><Relationship Id="rId10" Type="http://schemas.openxmlformats.org/officeDocument/2006/relationships/notesSlide" Target="../notesSlides/notesSlide19.xml"/><Relationship Id="rId1" Type="http://schemas.openxmlformats.org/officeDocument/2006/relationships/image" Target="../media/image1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l="-9" r="-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DF8">
              <a:alpha val="7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381000" y="2667000"/>
            <a:ext cx="11430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98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衡水全息海洋馆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4572000" y="3937000"/>
            <a:ext cx="3048000" cy="50800"/>
          </a:xfrm>
          <a:prstGeom prst="roundRect">
            <a:avLst>
              <a:gd name="adj" fmla="val 0"/>
            </a:avLst>
          </a:prstGeom>
          <a:solidFill>
            <a:srgbClr val="FF980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381000" y="4445000"/>
            <a:ext cx="1143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600" b="1" i="0" u="none" strike="noStrike">
                <a:solidFill>
                  <a:srgbClr val="1E88E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光遇蔚蓝 · 我是小小海洋探险家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635000" y="5588000"/>
            <a:ext cx="1092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17000"/>
              </a:lnSpc>
              <a:defRPr/>
            </a:pPr>
            <a:r>
              <a:rPr lang="en-US" sz="1600" b="0" i="0" u="none" strike="noStrike">
                <a:solidFill>
                  <a:srgbClr val="42424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专为三、四年级定制的沉浸式海洋研学探索课程，在互动体验中解锁深海奥秘，在光影变幻中感受海洋魅力，开启奇妙的科学探索之旅。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889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PART 01 课程总览</a:t>
            </a:r>
            <a:endParaRPr lang="en-US" sz="1100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1"/>
          <a:srcRect l="9304" r="9304"/>
          <a:stretch>
            <a:fillRect/>
          </a:stretch>
        </p:blipFill>
        <p:spPr>
          <a:xfrm>
            <a:off x="10033000" y="444500"/>
            <a:ext cx="762000" cy="762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4" name="AutoShape 4"/>
          <p:cNvSpPr/>
          <p:nvPr/>
        </p:nvSpPr>
        <p:spPr>
          <a:xfrm>
            <a:off x="762000" y="1524000"/>
            <a:ext cx="3810000" cy="1778000"/>
          </a:xfrm>
          <a:prstGeom prst="roundRect">
            <a:avLst>
              <a:gd name="adj" fmla="val 8571"/>
            </a:avLst>
          </a:prstGeom>
          <a:solidFill>
            <a:srgbClr val="FFF3E0">
              <a:alpha val="100000"/>
            </a:srgbClr>
          </a:solidFill>
          <a:ln w="25400" cap="flat" cmpd="sng">
            <a:solidFill>
              <a:srgbClr val="FF9800">
                <a:alpha val="100000"/>
              </a:srgbClr>
            </a:solidFill>
            <a:prstDash val="dash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" y="1714500"/>
            <a:ext cx="457200" cy="4572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1587500" y="1714500"/>
            <a:ext cx="2921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研学主题：蔚蓝探险家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016000" y="2222500"/>
            <a:ext cx="330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2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以“光遇蔚蓝·我是小小海洋探险家”为核心，带领孩子沉浸式探索海洋生态之美，开启奇妙的海洋发现之旅。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4826000" y="1651000"/>
            <a:ext cx="3048000" cy="1651000"/>
          </a:xfrm>
          <a:prstGeom prst="roundRect">
            <a:avLst>
              <a:gd name="adj" fmla="val 9230"/>
            </a:avLst>
          </a:prstGeom>
          <a:solidFill>
            <a:srgbClr val="FFF3E0">
              <a:alpha val="100000"/>
            </a:srgbClr>
          </a:solidFill>
          <a:ln w="25400" cap="flat" cmpd="sng">
            <a:solidFill>
              <a:srgbClr val="FF9800">
                <a:alpha val="100000"/>
              </a:srgbClr>
            </a:solidFill>
            <a:prstDash val="dash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80000" y="1841500"/>
            <a:ext cx="406400" cy="4064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5588000" y="1841500"/>
            <a:ext cx="2286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适用对象：小学三、四年级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5080000" y="2349500"/>
            <a:ext cx="254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课程内容紧扣该年龄段认知水平与动手能力，设计阶梯式探索任务，兼顾趣味性与知识的可接受度。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8255000" y="1651000"/>
            <a:ext cx="2794000" cy="1651000"/>
          </a:xfrm>
          <a:prstGeom prst="roundRect">
            <a:avLst>
              <a:gd name="adj" fmla="val 9230"/>
            </a:avLst>
          </a:prstGeom>
          <a:solidFill>
            <a:srgbClr val="FFF3E0">
              <a:alpha val="100000"/>
            </a:srgbClr>
          </a:solidFill>
          <a:ln w="25400" cap="flat" cmpd="sng">
            <a:solidFill>
              <a:srgbClr val="FF9800">
                <a:alpha val="100000"/>
              </a:srgbClr>
            </a:solidFill>
            <a:prstDash val="dash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509000" y="1841500"/>
            <a:ext cx="406400" cy="4064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9017000" y="1841500"/>
            <a:ext cx="2032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课程安排：一日沉浸式研学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8509000" y="2349500"/>
            <a:ext cx="228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活动时间为8:30-15:30，全天候科学规划丰富有趣的互动体验环节，让孩子在一天内深度感知海洋魅力。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762000" y="3683000"/>
            <a:ext cx="5080000" cy="1270000"/>
          </a:xfrm>
          <a:prstGeom prst="roundRect">
            <a:avLst>
              <a:gd name="adj" fmla="val 10000"/>
            </a:avLst>
          </a:prstGeom>
          <a:solidFill>
            <a:srgbClr val="FFFFFF">
              <a:alpha val="100000"/>
            </a:srgbClr>
          </a:solidFill>
          <a:ln w="25400" cap="flat" cmpd="sng">
            <a:solidFill>
              <a:srgbClr val="FF9800">
                <a:alpha val="80000"/>
              </a:srgbClr>
            </a:solidFill>
            <a:prstDash val="dash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52500" y="3873500"/>
            <a:ext cx="457200" cy="457200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>
            <a:off x="1651000" y="3810000"/>
            <a:ext cx="4191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场馆探秘：化身探险家闯关</a:t>
            </a:r>
            <a:endParaRPr lang="en-US" sz="1100"/>
          </a:p>
        </p:txBody>
      </p:sp>
      <p:cxnSp>
        <p:nvCxnSpPr>
          <p:cNvPr id="19" name="Connector 19"/>
          <p:cNvCxnSpPr/>
          <p:nvPr/>
        </p:nvCxnSpPr>
        <p:spPr>
          <a:xfrm rot="-11089">
            <a:off x="1651010" y="4248150"/>
            <a:ext cx="3937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FF9800">
                <a:alpha val="5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" name="AutoShape 20"/>
          <p:cNvSpPr/>
          <p:nvPr/>
        </p:nvSpPr>
        <p:spPr>
          <a:xfrm>
            <a:off x="1651000" y="4318000"/>
            <a:ext cx="406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607D8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深入11大特色主题展区，在趣味闯关挑战中解锁海洋知识，在真实场景里近距离观察海洋生物与生态环境。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>
            <a:off x="6350000" y="4064000"/>
            <a:ext cx="5080000" cy="1270000"/>
          </a:xfrm>
          <a:prstGeom prst="roundRect">
            <a:avLst>
              <a:gd name="adj" fmla="val 10000"/>
            </a:avLst>
          </a:prstGeom>
          <a:solidFill>
            <a:srgbClr val="FFFFFF">
              <a:alpha val="100000"/>
            </a:srgbClr>
          </a:solidFill>
          <a:ln w="25400" cap="flat" cmpd="sng">
            <a:solidFill>
              <a:srgbClr val="FF9800">
                <a:alpha val="80000"/>
              </a:srgbClr>
            </a:solidFill>
            <a:prstDash val="dash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40500" y="4254500"/>
            <a:ext cx="457200" cy="457200"/>
          </a:xfrm>
          <a:prstGeom prst="rect">
            <a:avLst/>
          </a:prstGeom>
        </p:spPr>
      </p:pic>
      <p:sp>
        <p:nvSpPr>
          <p:cNvPr id="23" name="AutoShape 23"/>
          <p:cNvSpPr/>
          <p:nvPr/>
        </p:nvSpPr>
        <p:spPr>
          <a:xfrm>
            <a:off x="7239000" y="4191000"/>
            <a:ext cx="4191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实验挑战：探究微塑料秘密</a:t>
            </a:r>
            <a:endParaRPr lang="en-US" sz="1100"/>
          </a:p>
        </p:txBody>
      </p:sp>
      <p:cxnSp>
        <p:nvCxnSpPr>
          <p:cNvPr id="24" name="Connector 24"/>
          <p:cNvCxnSpPr/>
          <p:nvPr/>
        </p:nvCxnSpPr>
        <p:spPr>
          <a:xfrm rot="-11089">
            <a:off x="7239010" y="4629150"/>
            <a:ext cx="3937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FF9800">
                <a:alpha val="5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" name="AutoShape 25"/>
          <p:cNvSpPr/>
          <p:nvPr/>
        </p:nvSpPr>
        <p:spPr>
          <a:xfrm>
            <a:off x="7239000" y="4699000"/>
            <a:ext cx="406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607D8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动手操作趣味科学实验，直观探究海洋微塑料的来源与危害，在实践中培养环保意识与科学探究精神。</a:t>
            </a:r>
            <a:endParaRPr lang="en-US" sz="1100"/>
          </a:p>
        </p:txBody>
      </p:sp>
      <p:sp>
        <p:nvSpPr>
          <p:cNvPr id="26" name="AutoShape 26"/>
          <p:cNvSpPr/>
          <p:nvPr/>
        </p:nvSpPr>
        <p:spPr>
          <a:xfrm>
            <a:off x="762000" y="5207000"/>
            <a:ext cx="5080000" cy="1270000"/>
          </a:xfrm>
          <a:prstGeom prst="roundRect">
            <a:avLst>
              <a:gd name="adj" fmla="val 10000"/>
            </a:avLst>
          </a:prstGeom>
          <a:solidFill>
            <a:srgbClr val="FFFFFF">
              <a:alpha val="100000"/>
            </a:srgbClr>
          </a:solidFill>
          <a:ln w="25400" cap="flat" cmpd="sng">
            <a:solidFill>
              <a:srgbClr val="FF9800">
                <a:alpha val="80000"/>
              </a:srgbClr>
            </a:solidFill>
            <a:prstDash val="dash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27" name="Picture 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52500" y="5397500"/>
            <a:ext cx="457200" cy="457200"/>
          </a:xfrm>
          <a:prstGeom prst="rect">
            <a:avLst/>
          </a:prstGeom>
        </p:spPr>
      </p:pic>
      <p:sp>
        <p:nvSpPr>
          <p:cNvPr id="28" name="AutoShape 28"/>
          <p:cNvSpPr/>
          <p:nvPr/>
        </p:nvSpPr>
        <p:spPr>
          <a:xfrm>
            <a:off x="1651000" y="5334000"/>
            <a:ext cx="4191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 创意工坊：光影绘出立体海洋</a:t>
            </a:r>
            <a:endParaRPr lang="en-US" sz="1100"/>
          </a:p>
        </p:txBody>
      </p:sp>
      <p:cxnSp>
        <p:nvCxnSpPr>
          <p:cNvPr id="29" name="Connector 29"/>
          <p:cNvCxnSpPr/>
          <p:nvPr/>
        </p:nvCxnSpPr>
        <p:spPr>
          <a:xfrm rot="-11089">
            <a:off x="1651010" y="5772150"/>
            <a:ext cx="3937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FF9800">
                <a:alpha val="5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" name="AutoShape 30"/>
          <p:cNvSpPr/>
          <p:nvPr/>
        </p:nvSpPr>
        <p:spPr>
          <a:xfrm>
            <a:off x="1651000" y="5842000"/>
            <a:ext cx="406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607D8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自绘专属彩鱼，借助前沿光影交互技术，让平面画作秒变立体，沉浸式汇入梦幻的全息海洋生态圈。</a:t>
            </a:r>
            <a:endParaRPr lang="en-US" sz="1100"/>
          </a:p>
        </p:txBody>
      </p:sp>
      <p:sp>
        <p:nvSpPr>
          <p:cNvPr id="31" name="AutoShape 31"/>
          <p:cNvSpPr/>
          <p:nvPr/>
        </p:nvSpPr>
        <p:spPr>
          <a:xfrm>
            <a:off x="6350000" y="5461000"/>
            <a:ext cx="5080000" cy="1270000"/>
          </a:xfrm>
          <a:prstGeom prst="roundRect">
            <a:avLst>
              <a:gd name="adj" fmla="val 10000"/>
            </a:avLst>
          </a:prstGeom>
          <a:solidFill>
            <a:srgbClr val="FFFFFF">
              <a:alpha val="100000"/>
            </a:srgbClr>
          </a:solidFill>
          <a:ln w="25400" cap="flat" cmpd="sng">
            <a:solidFill>
              <a:srgbClr val="FF9800">
                <a:alpha val="80000"/>
              </a:srgbClr>
            </a:solidFill>
            <a:prstDash val="dash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32" name="Picture 3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540500" y="5651500"/>
            <a:ext cx="457200" cy="457200"/>
          </a:xfrm>
          <a:prstGeom prst="rect">
            <a:avLst/>
          </a:prstGeom>
        </p:spPr>
      </p:pic>
      <p:sp>
        <p:nvSpPr>
          <p:cNvPr id="33" name="AutoShape 33"/>
          <p:cNvSpPr/>
          <p:nvPr/>
        </p:nvSpPr>
        <p:spPr>
          <a:xfrm>
            <a:off x="7239000" y="5588000"/>
            <a:ext cx="4191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 荣誉时刻：斩获探险家证书</a:t>
            </a:r>
            <a:endParaRPr lang="en-US" sz="1100"/>
          </a:p>
        </p:txBody>
      </p:sp>
      <p:cxnSp>
        <p:nvCxnSpPr>
          <p:cNvPr id="34" name="Connector 34"/>
          <p:cNvCxnSpPr/>
          <p:nvPr/>
        </p:nvCxnSpPr>
        <p:spPr>
          <a:xfrm rot="-11089">
            <a:off x="7239010" y="6026150"/>
            <a:ext cx="3937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FF9800">
                <a:alpha val="5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5" name="AutoShape 35"/>
          <p:cNvSpPr/>
          <p:nvPr/>
        </p:nvSpPr>
        <p:spPr>
          <a:xfrm>
            <a:off x="7239000" y="6096000"/>
            <a:ext cx="406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607D8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全程参与并完成研学任务挑战，即可获得专属“海洋探险家”荣誉证书，为本次研学之旅留下珍贵纪念。</a:t>
            </a:r>
            <a:endParaRPr lang="en-US" sz="1100"/>
          </a:p>
        </p:txBody>
      </p:sp>
      <p:pic>
        <p:nvPicPr>
          <p:cNvPr id="36" name="Picture 3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176000" y="508000"/>
            <a:ext cx="508000" cy="508000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08000" y="6096000"/>
            <a:ext cx="381000" cy="381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08000" y="381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2C3E5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一日研学 · 趣味探险路径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397000"/>
            <a:ext cx="3048000" cy="1905000"/>
          </a:xfrm>
          <a:prstGeom prst="roundRect">
            <a:avLst>
              <a:gd name="adj" fmla="val 13333"/>
            </a:avLst>
          </a:prstGeom>
          <a:solidFill>
            <a:srgbClr val="FFF3E0">
              <a:alpha val="100000"/>
            </a:srgbClr>
          </a:solidFill>
          <a:ln w="25400" cap="flat" cmpd="sng">
            <a:solidFill>
              <a:srgbClr val="FFB74D">
                <a:alpha val="60000"/>
              </a:srgbClr>
            </a:solidFill>
            <a:prstDash val="solid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52500" y="1587500"/>
            <a:ext cx="406400" cy="406400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1397000" y="1549400"/>
            <a:ext cx="228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92000"/>
              </a:lnSpc>
              <a:defRPr/>
            </a:pPr>
            <a:r>
              <a:rPr lang="en-US" sz="1500" b="1" i="0" u="none" strike="noStrike">
                <a:solidFill>
                  <a:srgbClr val="3E272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08:30-09:00</a:t>
            </a:r>
            <a:br>
              <a:rPr lang="en-US" sz="1500" b="1" i="0" u="none" strike="noStrike">
                <a:solidFill>
                  <a:srgbClr val="3E272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500" b="1" i="0" u="none" strike="noStrike">
                <a:solidFill>
                  <a:srgbClr val="3E272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开营集结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952500" y="2159000"/>
            <a:ext cx="266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5D40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领取专属探险装备，在开营仪式中认识新伙伴，开启海洋探索之旅。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4318000" y="1651000"/>
            <a:ext cx="3048000" cy="1905000"/>
          </a:xfrm>
          <a:prstGeom prst="roundRect">
            <a:avLst>
              <a:gd name="adj" fmla="val 13333"/>
            </a:avLst>
          </a:prstGeom>
          <a:solidFill>
            <a:srgbClr val="E1F5FE">
              <a:alpha val="100000"/>
            </a:srgbClr>
          </a:solidFill>
          <a:ln w="25400" cap="flat" cmpd="sng">
            <a:solidFill>
              <a:srgbClr val="4DD0E1">
                <a:alpha val="80000"/>
              </a:srgbClr>
            </a:solidFill>
            <a:prstDash val="solid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08500" y="1841500"/>
            <a:ext cx="406400" cy="406400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4953000" y="1803400"/>
            <a:ext cx="228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92000"/>
              </a:lnSpc>
              <a:defRPr/>
            </a:pPr>
            <a:r>
              <a:rPr lang="en-US" sz="1500" b="1" i="0" u="none" strike="noStrike">
                <a:solidFill>
                  <a:srgbClr val="004D4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09:00-11:50</a:t>
            </a:r>
            <a:br>
              <a:rPr lang="en-US" sz="1500" b="1" i="0" u="none" strike="noStrike">
                <a:solidFill>
                  <a:srgbClr val="004D4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500" b="1" i="0" u="none" strike="noStrike">
                <a:solidFill>
                  <a:srgbClr val="004D4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场馆探秘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4508500" y="2413000"/>
            <a:ext cx="266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00695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深入海洋馆核心展区，观察神奇生物，在趣味闯关解锁海洋奥秘。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7874000" y="1397000"/>
            <a:ext cx="3048000" cy="1905000"/>
          </a:xfrm>
          <a:prstGeom prst="roundRect">
            <a:avLst>
              <a:gd name="adj" fmla="val 13333"/>
            </a:avLst>
          </a:prstGeom>
          <a:solidFill>
            <a:srgbClr val="FFFDE7">
              <a:alpha val="100000"/>
            </a:srgbClr>
          </a:solidFill>
          <a:ln w="25400" cap="flat" cmpd="sng">
            <a:solidFill>
              <a:srgbClr val="FFD54F">
                <a:alpha val="80000"/>
              </a:srgbClr>
            </a:solidFill>
            <a:prstDash val="solid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64500" y="1587500"/>
            <a:ext cx="406400" cy="4064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8509000" y="1549400"/>
            <a:ext cx="228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92000"/>
              </a:lnSpc>
              <a:defRPr/>
            </a:pPr>
            <a:r>
              <a:rPr lang="en-US" sz="1500" b="1" i="0" u="none" strike="noStrike">
                <a:solidFill>
                  <a:srgbClr val="7955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12:00-13:00</a:t>
            </a:r>
            <a:br>
              <a:rPr lang="en-US" sz="1500" b="1" i="0" u="none" strike="noStrike">
                <a:solidFill>
                  <a:srgbClr val="7955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500" b="1" i="0" u="none" strike="noStrike">
                <a:solidFill>
                  <a:srgbClr val="79554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午餐休整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8064500" y="2159000"/>
            <a:ext cx="266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8D6E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享用营养午餐补充能量，稍作休整，为下午的科学挑战蓄势待发。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762000" y="4064000"/>
            <a:ext cx="3048000" cy="1905000"/>
          </a:xfrm>
          <a:prstGeom prst="roundRect">
            <a:avLst>
              <a:gd name="adj" fmla="val 13333"/>
            </a:avLst>
          </a:prstGeom>
          <a:solidFill>
            <a:srgbClr val="E8F5E9">
              <a:alpha val="100000"/>
            </a:srgbClr>
          </a:solidFill>
          <a:ln w="25400" cap="flat" cmpd="sng">
            <a:solidFill>
              <a:srgbClr val="81C784">
                <a:alpha val="80000"/>
              </a:srgbClr>
            </a:solidFill>
            <a:prstDash val="solid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52500" y="4254500"/>
            <a:ext cx="406400" cy="406400"/>
          </a:xfrm>
          <a:prstGeom prst="rect">
            <a:avLst/>
          </a:prstGeom>
        </p:spPr>
      </p:pic>
      <p:sp>
        <p:nvSpPr>
          <p:cNvPr id="17" name="AutoShape 17"/>
          <p:cNvSpPr/>
          <p:nvPr/>
        </p:nvSpPr>
        <p:spPr>
          <a:xfrm>
            <a:off x="1397000" y="4216400"/>
            <a:ext cx="228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92000"/>
              </a:lnSpc>
              <a:defRPr/>
            </a:pPr>
            <a:r>
              <a:rPr lang="en-US" sz="1500" b="1" i="0" u="none" strike="noStrike">
                <a:solidFill>
                  <a:srgbClr val="1B5E2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13:00-14:20</a:t>
            </a:r>
            <a:br>
              <a:rPr lang="en-US" sz="1500" b="1" i="0" u="none" strike="noStrike">
                <a:solidFill>
                  <a:srgbClr val="1B5E2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500" b="1" i="0" u="none" strike="noStrike">
                <a:solidFill>
                  <a:srgbClr val="1B5E2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科学实验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952500" y="4826000"/>
            <a:ext cx="266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33691E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化身小小科学家，亲手操作实验，揭开微塑料污染海洋的秘密。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4318000" y="4191000"/>
            <a:ext cx="3048000" cy="1905000"/>
          </a:xfrm>
          <a:prstGeom prst="roundRect">
            <a:avLst>
              <a:gd name="adj" fmla="val 13333"/>
            </a:avLst>
          </a:prstGeom>
          <a:solidFill>
            <a:srgbClr val="F3E5F5">
              <a:alpha val="100000"/>
            </a:srgbClr>
          </a:solidFill>
          <a:ln w="25400" cap="flat" cmpd="sng">
            <a:solidFill>
              <a:srgbClr val="AB47BC">
                <a:alpha val="60000"/>
              </a:srgbClr>
            </a:solidFill>
            <a:prstDash val="solid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508500" y="4381500"/>
            <a:ext cx="406400" cy="406400"/>
          </a:xfrm>
          <a:prstGeom prst="rect">
            <a:avLst/>
          </a:prstGeom>
        </p:spPr>
      </p:pic>
      <p:sp>
        <p:nvSpPr>
          <p:cNvPr id="21" name="AutoShape 21"/>
          <p:cNvSpPr/>
          <p:nvPr/>
        </p:nvSpPr>
        <p:spPr>
          <a:xfrm>
            <a:off x="4953000" y="4343400"/>
            <a:ext cx="228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92000"/>
              </a:lnSpc>
              <a:defRPr/>
            </a:pPr>
            <a:r>
              <a:rPr lang="en-US" sz="1500" b="1" i="0" u="none" strike="noStrike">
                <a:solidFill>
                  <a:srgbClr val="4A148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14:20-15:00</a:t>
            </a:r>
            <a:br>
              <a:rPr lang="en-US" sz="1500" b="1" i="0" u="none" strike="noStrike">
                <a:solidFill>
                  <a:srgbClr val="4A148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500" b="1" i="0" u="none" strike="noStrike">
                <a:solidFill>
                  <a:srgbClr val="4A148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创意工坊</a:t>
            </a:r>
            <a:endParaRPr lang="en-US" sz="1100"/>
          </a:p>
        </p:txBody>
      </p:sp>
      <p:sp>
        <p:nvSpPr>
          <p:cNvPr id="22" name="AutoShape 22"/>
          <p:cNvSpPr/>
          <p:nvPr/>
        </p:nvSpPr>
        <p:spPr>
          <a:xfrm>
            <a:off x="4508500" y="4953000"/>
            <a:ext cx="266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512DA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结合绘画与全息技术，创作心中生机勃勃、充满奇珍异兽的蔚蓝大海。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7874000" y="4064000"/>
            <a:ext cx="3048000" cy="1905000"/>
          </a:xfrm>
          <a:prstGeom prst="roundRect">
            <a:avLst>
              <a:gd name="adj" fmla="val 13333"/>
            </a:avLst>
          </a:prstGeom>
          <a:solidFill>
            <a:srgbClr val="FCE4EC">
              <a:alpha val="100000"/>
            </a:srgbClr>
          </a:solidFill>
          <a:ln w="25400" cap="flat" cmpd="sng">
            <a:solidFill>
              <a:srgbClr val="EC407A">
                <a:alpha val="60000"/>
              </a:srgbClr>
            </a:solidFill>
            <a:prstDash val="solid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064500" y="4254500"/>
            <a:ext cx="406400" cy="406400"/>
          </a:xfrm>
          <a:prstGeom prst="rect">
            <a:avLst/>
          </a:prstGeom>
        </p:spPr>
      </p:pic>
      <p:sp>
        <p:nvSpPr>
          <p:cNvPr id="25" name="AutoShape 25"/>
          <p:cNvSpPr/>
          <p:nvPr/>
        </p:nvSpPr>
        <p:spPr>
          <a:xfrm>
            <a:off x="8509000" y="4216400"/>
            <a:ext cx="228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92000"/>
              </a:lnSpc>
              <a:defRPr/>
            </a:pPr>
            <a:r>
              <a:rPr lang="en-US" sz="1500" b="1" i="0" u="none" strike="noStrike">
                <a:solidFill>
                  <a:srgbClr val="8500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15:00-15:30</a:t>
            </a:r>
            <a:br>
              <a:rPr lang="en-US" sz="1500" b="1" i="0" u="none" strike="noStrike">
                <a:solidFill>
                  <a:srgbClr val="8500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500" b="1" i="0" u="none" strike="noStrike">
                <a:solidFill>
                  <a:srgbClr val="8500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闭营颁奖</a:t>
            </a:r>
            <a:endParaRPr lang="en-US" sz="1100"/>
          </a:p>
        </p:txBody>
      </p:sp>
      <p:sp>
        <p:nvSpPr>
          <p:cNvPr id="26" name="AutoShape 26"/>
          <p:cNvSpPr/>
          <p:nvPr/>
        </p:nvSpPr>
        <p:spPr>
          <a:xfrm>
            <a:off x="8064500" y="4826000"/>
            <a:ext cx="266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880E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分享研学收获，颁发“海洋守护者”证书，在欢笑中圆满结束旅程。</a:t>
            </a:r>
            <a:endParaRPr lang="en-US" sz="1100"/>
          </a:p>
        </p:txBody>
      </p:sp>
      <p:sp>
        <p:nvSpPr>
          <p:cNvPr id="27" name="AutoShape 27"/>
          <p:cNvSpPr/>
          <p:nvPr/>
        </p:nvSpPr>
        <p:spPr>
          <a:xfrm>
            <a:off x="10541000" y="508000"/>
            <a:ext cx="762000" cy="762000"/>
          </a:xfrm>
          <a:prstGeom prst="ellipse">
            <a:avLst/>
          </a:prstGeom>
          <a:solidFill>
            <a:srgbClr val="FFEB3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8" name="AutoShape 28"/>
          <p:cNvSpPr/>
          <p:nvPr/>
        </p:nvSpPr>
        <p:spPr>
          <a:xfrm>
            <a:off x="508000" y="508000"/>
            <a:ext cx="1016000" cy="635000"/>
          </a:xfrm>
          <a:prstGeom prst="cloud">
            <a:avLst/>
          </a:prstGeom>
          <a:solidFill>
            <a:srgbClr val="E3F2FD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9" name="AutoShape 29"/>
          <p:cNvSpPr/>
          <p:nvPr/>
        </p:nvSpPr>
        <p:spPr>
          <a:xfrm>
            <a:off x="10922000" y="3556000"/>
            <a:ext cx="381000" cy="381000"/>
          </a:xfrm>
          <a:prstGeom prst="star5">
            <a:avLst/>
          </a:prstGeom>
          <a:solidFill>
            <a:srgbClr val="FFCC8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0" name="AutoShape 30"/>
          <p:cNvSpPr/>
          <p:nvPr/>
        </p:nvSpPr>
        <p:spPr>
          <a:xfrm>
            <a:off x="3810000" y="3683000"/>
            <a:ext cx="254000" cy="254000"/>
          </a:xfrm>
          <a:prstGeom prst="star5">
            <a:avLst/>
          </a:prstGeom>
          <a:solidFill>
            <a:srgbClr val="B3E5FC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1016000" y="5334000"/>
            <a:ext cx="2540000" cy="2540000"/>
          </a:xfrm>
          <a:prstGeom prst="ellipse">
            <a:avLst/>
          </a:prstGeom>
          <a:solidFill>
            <a:srgbClr val="03A9F4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10668000" y="-762000"/>
            <a:ext cx="2286000" cy="2286000"/>
          </a:xfrm>
          <a:prstGeom prst="ellipse">
            <a:avLst/>
          </a:prstGeom>
          <a:solidFill>
            <a:srgbClr val="03A9F4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6604000" y="762000"/>
            <a:ext cx="508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第一站：大厅·浅海之光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6604000" y="1651000"/>
            <a:ext cx="762000" cy="50800"/>
          </a:xfrm>
          <a:prstGeom prst="roundRect">
            <a:avLst>
              <a:gd name="adj" fmla="val 0"/>
            </a:avLst>
          </a:prstGeom>
          <a:solidFill>
            <a:srgbClr val="03A9F4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1"/>
          <a:srcRect t="7142" b="7142"/>
          <a:stretch>
            <a:fillRect/>
          </a:stretch>
        </p:blipFill>
        <p:spPr>
          <a:xfrm>
            <a:off x="508000" y="2032000"/>
            <a:ext cx="5334000" cy="3048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7" name="AutoShape 7"/>
          <p:cNvSpPr/>
          <p:nvPr/>
        </p:nvSpPr>
        <p:spPr>
          <a:xfrm>
            <a:off x="508000" y="5270500"/>
            <a:ext cx="5334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场馆内的动态全息崖壁，以流动的光影复刻海浪形态，仿佛将亿万年前的浅海世界真实地呈现在眼前，为观众带来身临其境的沉浸式视觉震撼。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6604000" y="2720975"/>
            <a:ext cx="4953000" cy="889000"/>
          </a:xfrm>
          <a:prstGeom prst="roundRect">
            <a:avLst>
              <a:gd name="adj" fmla="val 0"/>
            </a:avLst>
          </a:prstGeom>
          <a:solidFill>
            <a:srgbClr val="03A9F4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6604000" y="2720975"/>
            <a:ext cx="76200" cy="889000"/>
          </a:xfrm>
          <a:prstGeom prst="roundRect">
            <a:avLst>
              <a:gd name="adj" fmla="val 0"/>
            </a:avLst>
          </a:prstGeom>
          <a:solidFill>
            <a:srgbClr val="03A9F4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58000" y="2847975"/>
            <a:ext cx="304800" cy="3048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7366000" y="2784475"/>
            <a:ext cx="40005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探秘多彩的三色沙滩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100" b="0" i="0" u="none" strike="noStrike">
                <a:solidFill>
                  <a:srgbClr val="607D8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黄沙滩来自岩石风化，粉沙滩是有孔虫与珊瑚的碎屑，黑沙滩则是火山玄武岩的杰作，每一种色彩都是大自然的鬼斧神工。</a:t>
            </a:r>
            <a:endParaRPr lang="en-US" sz="1100" b="0" i="0" u="none" strike="noStrike">
              <a:solidFill>
                <a:srgbClr val="607D8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6604000" y="3736975"/>
            <a:ext cx="4953000" cy="889000"/>
          </a:xfrm>
          <a:prstGeom prst="roundRect">
            <a:avLst>
              <a:gd name="adj" fmla="val 0"/>
            </a:avLst>
          </a:prstGeom>
          <a:solidFill>
            <a:srgbClr val="03A9F4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14" name="AutoShape 14"/>
          <p:cNvSpPr/>
          <p:nvPr/>
        </p:nvSpPr>
        <p:spPr>
          <a:xfrm>
            <a:off x="6604000" y="3736975"/>
            <a:ext cx="76200" cy="889000"/>
          </a:xfrm>
          <a:prstGeom prst="roundRect">
            <a:avLst>
              <a:gd name="adj" fmla="val 0"/>
            </a:avLst>
          </a:prstGeom>
          <a:solidFill>
            <a:srgbClr val="03A9F4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858000" y="3863975"/>
            <a:ext cx="304800" cy="3048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7366000" y="3800475"/>
            <a:ext cx="40005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唤醒亿万年前的海洋居民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100" b="0" i="0" u="none" strike="noStrike">
                <a:solidFill>
                  <a:srgbClr val="607D8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认识2.4亿年前的“海洋霸主”贵州龙，以及5.3亿年前的顶级掠食者奇虾，在光影交错中见证远古海洋的壮丽与神秘篇章。</a:t>
            </a:r>
            <a:endParaRPr lang="en-US" sz="1100" b="0" i="0" u="none" strike="noStrike">
              <a:solidFill>
                <a:srgbClr val="607D8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7" name="AutoShape 17"/>
          <p:cNvSpPr/>
          <p:nvPr/>
        </p:nvSpPr>
        <p:spPr>
          <a:xfrm>
            <a:off x="6604000" y="4752975"/>
            <a:ext cx="4953000" cy="762000"/>
          </a:xfrm>
          <a:prstGeom prst="roundRect">
            <a:avLst>
              <a:gd name="adj" fmla="val 0"/>
            </a:avLst>
          </a:prstGeom>
          <a:solidFill>
            <a:srgbClr val="03A9F4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18" name="AutoShape 18"/>
          <p:cNvSpPr/>
          <p:nvPr/>
        </p:nvSpPr>
        <p:spPr>
          <a:xfrm>
            <a:off x="6604000" y="4752975"/>
            <a:ext cx="76200" cy="762000"/>
          </a:xfrm>
          <a:prstGeom prst="roundRect">
            <a:avLst>
              <a:gd name="adj" fmla="val 0"/>
            </a:avLst>
          </a:prstGeom>
          <a:solidFill>
            <a:srgbClr val="03A9F4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858000" y="4841875"/>
            <a:ext cx="279400" cy="279400"/>
          </a:xfrm>
          <a:prstGeom prst="rect">
            <a:avLst/>
          </a:prstGeom>
        </p:spPr>
      </p:pic>
      <p:sp>
        <p:nvSpPr>
          <p:cNvPr id="20" name="AutoShape 20"/>
          <p:cNvSpPr/>
          <p:nvPr/>
        </p:nvSpPr>
        <p:spPr>
          <a:xfrm>
            <a:off x="7366000" y="4816475"/>
            <a:ext cx="40005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趣味互动挑战：唤醒沉睡古生物</a:t>
            </a:r>
            <a:endParaRPr lang="en-US" sz="1100"/>
          </a:p>
          <a:p>
            <a:pPr marL="0" indent="0" algn="l">
              <a:lnSpc>
                <a:spcPct val="92000"/>
              </a:lnSpc>
            </a:pPr>
            <a:r>
              <a:rPr lang="en-US" sz="1000" b="0" i="0" u="none" strike="noStrike">
                <a:solidFill>
                  <a:srgbClr val="607D8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拿出你的NFC探险手环，轻轻刷卡，看看能唤醒哪一只沉睡的古生物，开启一场专属于你的神奇深海奇遇之旅吧！</a:t>
            </a:r>
            <a:endParaRPr lang="en-US" sz="1000" b="0" i="0" u="none" strike="noStrike">
              <a:solidFill>
                <a:srgbClr val="607D8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762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第二站：潮间带寻宝大挑战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587500"/>
            <a:ext cx="10668000" cy="38100"/>
          </a:xfrm>
          <a:prstGeom prst="roundRect">
            <a:avLst>
              <a:gd name="adj" fmla="val 0"/>
            </a:avLst>
          </a:prstGeom>
          <a:solidFill>
            <a:srgbClr val="4CAF50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762000" y="2032000"/>
            <a:ext cx="6096000" cy="1270000"/>
          </a:xfrm>
          <a:prstGeom prst="roundRect">
            <a:avLst>
              <a:gd name="adj" fmla="val 0"/>
            </a:avLst>
          </a:prstGeom>
          <a:solidFill>
            <a:srgbClr val="4CAF5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762000" y="2032000"/>
            <a:ext cx="101600" cy="1270000"/>
          </a:xfrm>
          <a:prstGeom prst="roundRect">
            <a:avLst>
              <a:gd name="adj" fmla="val 0"/>
            </a:avLst>
          </a:prstGeom>
          <a:solidFill>
            <a:srgbClr val="4CAF5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79500" y="2222500"/>
            <a:ext cx="406400" cy="4064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1714500" y="2159000"/>
            <a:ext cx="4953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6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任务一：解密潮汐的约定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200" b="0" i="0" u="none" strike="noStrike">
                <a:solidFill>
                  <a:srgbClr val="545F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海洋的涨落藏着月亮的秘密！快来探索“大潮”与“小潮”的时间规律，这是开启宝藏的第一把钥匙！</a:t>
            </a:r>
            <a:endParaRPr lang="en-US" sz="1200" b="0" i="0" u="none" strike="noStrike">
              <a:solidFill>
                <a:srgbClr val="545F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762000" y="3556000"/>
            <a:ext cx="6096000" cy="1270000"/>
          </a:xfrm>
          <a:prstGeom prst="roundRect">
            <a:avLst>
              <a:gd name="adj" fmla="val 0"/>
            </a:avLst>
          </a:prstGeom>
          <a:solidFill>
            <a:srgbClr val="2196F3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762000" y="3556000"/>
            <a:ext cx="101600" cy="1270000"/>
          </a:xfrm>
          <a:prstGeom prst="roundRect">
            <a:avLst>
              <a:gd name="adj" fmla="val 0"/>
            </a:avLst>
          </a:prstGeom>
          <a:solidFill>
            <a:srgbClr val="2196F3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9500" y="3746500"/>
            <a:ext cx="406400" cy="4064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1714500" y="3683000"/>
            <a:ext cx="4953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6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任务二：寻找“蓝眼泪”精灵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200" b="0" i="0" u="none" strike="noStrike">
                <a:solidFill>
                  <a:srgbClr val="545F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传说中的“蓝眼泪”是会发蓝光的夜光藻！在夜幕下的潮间带，去寻找这些一闪一闪的神秘小精灵吧。</a:t>
            </a:r>
            <a:endParaRPr lang="en-US" sz="1200" b="0" i="0" u="none" strike="noStrike">
              <a:solidFill>
                <a:srgbClr val="545F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2" name="AutoShape 12"/>
          <p:cNvSpPr/>
          <p:nvPr/>
        </p:nvSpPr>
        <p:spPr>
          <a:xfrm>
            <a:off x="762000" y="5080000"/>
            <a:ext cx="6096000" cy="1270000"/>
          </a:xfrm>
          <a:prstGeom prst="roundRect">
            <a:avLst>
              <a:gd name="adj" fmla="val 0"/>
            </a:avLst>
          </a:prstGeom>
          <a:solidFill>
            <a:srgbClr val="FF980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762000" y="5080000"/>
            <a:ext cx="101600" cy="1270000"/>
          </a:xfrm>
          <a:prstGeom prst="roundRect">
            <a:avLst>
              <a:gd name="adj" fmla="val 0"/>
            </a:avLst>
          </a:prstGeom>
          <a:solidFill>
            <a:srgbClr val="FF980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79500" y="5270500"/>
            <a:ext cx="406400" cy="4064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1714500" y="5207000"/>
            <a:ext cx="4953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6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任务三：潮池居民大搜寻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200" b="0" i="0" u="none" strike="noStrike">
                <a:solidFill>
                  <a:srgbClr val="545F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退潮后的潮池里藏着小鱼、小蟹和贝壳！解锁它们的生存故事，学习保护这些可爱的居民。</a:t>
            </a:r>
            <a:endParaRPr lang="en-US" sz="1200" b="0" i="0" u="none" strike="noStrike">
              <a:solidFill>
                <a:srgbClr val="545F66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7366000" y="2413000"/>
            <a:ext cx="3810000" cy="3810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921500" y="1968500"/>
            <a:ext cx="355600" cy="355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414000" y="-508000"/>
            <a:ext cx="2286000" cy="2286000"/>
          </a:xfrm>
          <a:prstGeom prst="ellipse">
            <a:avLst/>
          </a:prstGeom>
          <a:solidFill>
            <a:srgbClr val="9C27B0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-381000" y="5588000"/>
            <a:ext cx="1524000" cy="1524000"/>
          </a:xfrm>
          <a:prstGeom prst="ellipse">
            <a:avLst/>
          </a:prstGeom>
          <a:solidFill>
            <a:srgbClr val="9C27B0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/>
          <a:srcRect l="2380" r="2380"/>
          <a:stretch>
            <a:fillRect/>
          </a:stretch>
        </p:blipFill>
        <p:spPr>
          <a:xfrm>
            <a:off x="508000" y="1397000"/>
            <a:ext cx="5080000" cy="3556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5" name="AutoShape 5"/>
          <p:cNvSpPr/>
          <p:nvPr/>
        </p:nvSpPr>
        <p:spPr>
          <a:xfrm>
            <a:off x="508000" y="5143500"/>
            <a:ext cx="508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545F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红树林不仅是海岸的天然屏障，更是海洋生物的乐园。在这里，植物演化出了适应海洋环境的独特生存智慧，构建出绚丽的滨海湿地生态系统。</a:t>
            </a:r>
            <a:endParaRPr lang="en-US" sz="1100"/>
          </a:p>
        </p:txBody>
      </p:sp>
      <p:cxnSp>
        <p:nvCxnSpPr>
          <p:cNvPr id="6" name="Connector 6"/>
          <p:cNvCxnSpPr/>
          <p:nvPr/>
        </p:nvCxnSpPr>
        <p:spPr>
          <a:xfrm rot="5390953">
            <a:off x="3429000" y="3803658"/>
            <a:ext cx="482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9C27B0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7" name="AutoShape 7"/>
          <p:cNvSpPr/>
          <p:nvPr/>
        </p:nvSpPr>
        <p:spPr>
          <a:xfrm>
            <a:off x="6604000" y="762000"/>
            <a:ext cx="5334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第三站：红树林·海岸卫士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6604000" y="2032000"/>
            <a:ext cx="2603500" cy="1968500"/>
          </a:xfrm>
          <a:prstGeom prst="roundRect">
            <a:avLst>
              <a:gd name="adj" fmla="val 0"/>
            </a:avLst>
          </a:prstGeom>
          <a:solidFill>
            <a:srgbClr val="9C27B0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6604000" y="2032000"/>
            <a:ext cx="50800" cy="1968500"/>
          </a:xfrm>
          <a:prstGeom prst="roundRect">
            <a:avLst>
              <a:gd name="adj" fmla="val 0"/>
            </a:avLst>
          </a:prstGeom>
          <a:solidFill>
            <a:srgbClr val="9C27B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81800" y="2159000"/>
            <a:ext cx="304800" cy="3048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7175500" y="2133600"/>
            <a:ext cx="1905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9C27B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神奇排盐术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6781800" y="2667000"/>
            <a:ext cx="23495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55A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叶片自带“排盐”腺体，能将吸收的多余盐分排出体外甚至分泌，完美适应高盐的海洋边陲环境。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9334500" y="2032000"/>
            <a:ext cx="2603500" cy="1968500"/>
          </a:xfrm>
          <a:prstGeom prst="roundRect">
            <a:avLst>
              <a:gd name="adj" fmla="val 0"/>
            </a:avLst>
          </a:prstGeom>
          <a:solidFill>
            <a:srgbClr val="9C27B0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4" name="AutoShape 14"/>
          <p:cNvSpPr/>
          <p:nvPr/>
        </p:nvSpPr>
        <p:spPr>
          <a:xfrm>
            <a:off x="9334500" y="2032000"/>
            <a:ext cx="50800" cy="1968500"/>
          </a:xfrm>
          <a:prstGeom prst="roundRect">
            <a:avLst>
              <a:gd name="adj" fmla="val 0"/>
            </a:avLst>
          </a:prstGeom>
          <a:solidFill>
            <a:srgbClr val="9C27B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12300" y="2159000"/>
            <a:ext cx="304800" cy="3048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9906000" y="2133600"/>
            <a:ext cx="1905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9C27B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地表呼吸根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9512300" y="2667000"/>
            <a:ext cx="23495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55A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独特根系长出地面，在缺氧的淤泥环境中高效吸收空气，像伸出的“呼吸管”一样，维持着植物的生命活动。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6604000" y="4191000"/>
            <a:ext cx="5334000" cy="1206500"/>
          </a:xfrm>
          <a:prstGeom prst="roundRect">
            <a:avLst>
              <a:gd name="adj" fmla="val 0"/>
            </a:avLst>
          </a:prstGeom>
          <a:solidFill>
            <a:srgbClr val="9C27B0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9" name="AutoShape 19"/>
          <p:cNvSpPr/>
          <p:nvPr/>
        </p:nvSpPr>
        <p:spPr>
          <a:xfrm>
            <a:off x="6604000" y="4191000"/>
            <a:ext cx="50800" cy="1206500"/>
          </a:xfrm>
          <a:prstGeom prst="roundRect">
            <a:avLst>
              <a:gd name="adj" fmla="val 0"/>
            </a:avLst>
          </a:prstGeom>
          <a:solidFill>
            <a:srgbClr val="9C27B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81800" y="4318000"/>
            <a:ext cx="304800" cy="304800"/>
          </a:xfrm>
          <a:prstGeom prst="rect">
            <a:avLst/>
          </a:prstGeom>
        </p:spPr>
      </p:pic>
      <p:sp>
        <p:nvSpPr>
          <p:cNvPr id="21" name="AutoShape 21"/>
          <p:cNvSpPr/>
          <p:nvPr/>
        </p:nvSpPr>
        <p:spPr>
          <a:xfrm>
            <a:off x="7175500" y="4292600"/>
            <a:ext cx="45720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9C27B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神奇换气术：天然的“固碳工厂”</a:t>
            </a:r>
            <a:endParaRPr lang="en-US" sz="1100"/>
          </a:p>
        </p:txBody>
      </p:sp>
      <p:sp>
        <p:nvSpPr>
          <p:cNvPr id="22" name="AutoShape 22"/>
          <p:cNvSpPr/>
          <p:nvPr/>
        </p:nvSpPr>
        <p:spPr>
          <a:xfrm>
            <a:off x="6781800" y="4762500"/>
            <a:ext cx="48895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55A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能高效吸收二氧化碳并转化为氧气，拥有极强的固碳能力，是缓解气候变暖、净化空气的“生态功臣”。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6604000" y="5588000"/>
            <a:ext cx="5334000" cy="889000"/>
          </a:xfrm>
          <a:prstGeom prst="roundRect">
            <a:avLst>
              <a:gd name="adj" fmla="val 0"/>
            </a:avLst>
          </a:prstGeom>
          <a:solidFill>
            <a:srgbClr val="9C27B0">
              <a:alpha val="12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781800" y="5791200"/>
            <a:ext cx="406400" cy="406400"/>
          </a:xfrm>
          <a:prstGeom prst="rect">
            <a:avLst/>
          </a:prstGeom>
        </p:spPr>
      </p:pic>
      <p:sp>
        <p:nvSpPr>
          <p:cNvPr id="25" name="AutoShape 25"/>
          <p:cNvSpPr/>
          <p:nvPr/>
        </p:nvSpPr>
        <p:spPr>
          <a:xfrm>
            <a:off x="7302500" y="5715000"/>
            <a:ext cx="4445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趣味互动：挥手召唤海洋精灵！</a:t>
            </a:r>
            <a:r>
              <a:rPr lang="en-US" sz="1200" b="0" i="0" u="none" strike="noStrike">
                <a:solidFill>
                  <a:srgbClr val="545F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走进互动窗口，与海牛、锤头鲨、柠檬鲨开启一场妙趣横生的“隔空对话”。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414000" y="-762000"/>
            <a:ext cx="2794000" cy="2794000"/>
          </a:xfrm>
          <a:prstGeom prst="ellipse">
            <a:avLst/>
          </a:prstGeom>
          <a:solidFill>
            <a:srgbClr val="E91E63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-762000" y="5334000"/>
            <a:ext cx="2540000" cy="2540000"/>
          </a:xfrm>
          <a:prstGeom prst="ellipse">
            <a:avLst/>
          </a:prstGeom>
          <a:solidFill>
            <a:srgbClr val="E91E63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762000" y="762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第四站：水母之舞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762000" y="1905000"/>
            <a:ext cx="5334000" cy="1460500"/>
          </a:xfrm>
          <a:prstGeom prst="roundRect">
            <a:avLst>
              <a:gd name="adj" fmla="val 0"/>
            </a:avLst>
          </a:prstGeom>
          <a:solidFill>
            <a:srgbClr val="E91E63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762000" y="1905000"/>
            <a:ext cx="76200" cy="1460500"/>
          </a:xfrm>
          <a:prstGeom prst="roundRect">
            <a:avLst>
              <a:gd name="adj" fmla="val 0"/>
            </a:avLst>
          </a:prstGeom>
          <a:solidFill>
            <a:srgbClr val="E91E63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6000" y="2032000"/>
            <a:ext cx="355600" cy="3556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1524000" y="2006600"/>
            <a:ext cx="431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E91E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海洋精灵的小秘密</a:t>
            </a:r>
            <a:endParaRPr lang="en-US" sz="1100"/>
          </a:p>
        </p:txBody>
      </p:sp>
      <p:cxnSp>
        <p:nvCxnSpPr>
          <p:cNvPr id="9" name="Connector 9"/>
          <p:cNvCxnSpPr/>
          <p:nvPr/>
        </p:nvCxnSpPr>
        <p:spPr>
          <a:xfrm rot="-9046">
            <a:off x="1016008" y="2533650"/>
            <a:ext cx="482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E91E63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0" name="AutoShape 10"/>
          <p:cNvSpPr/>
          <p:nvPr/>
        </p:nvSpPr>
        <p:spPr>
          <a:xfrm>
            <a:off x="1016000" y="2667000"/>
            <a:ext cx="4826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它们是活了6亿年的“老寿星”，身体95%都是水，没有大脑和心脏却能自由游动，遇到危险时，会用独特的“刺细胞”温柔保护自己，是海洋里最神秘的漂浮者。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762000" y="3619500"/>
            <a:ext cx="5334000" cy="1460500"/>
          </a:xfrm>
          <a:prstGeom prst="roundRect">
            <a:avLst>
              <a:gd name="adj" fmla="val 0"/>
            </a:avLst>
          </a:prstGeom>
          <a:solidFill>
            <a:srgbClr val="E91E63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762000" y="3619500"/>
            <a:ext cx="76200" cy="1460500"/>
          </a:xfrm>
          <a:prstGeom prst="roundRect">
            <a:avLst>
              <a:gd name="adj" fmla="val 0"/>
            </a:avLst>
          </a:prstGeom>
          <a:solidFill>
            <a:srgbClr val="E91E63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000" y="3746500"/>
            <a:ext cx="355600" cy="3556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1524000" y="3721100"/>
            <a:ext cx="431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E91E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五彩家族成员</a:t>
            </a:r>
            <a:endParaRPr lang="en-US" sz="1100"/>
          </a:p>
        </p:txBody>
      </p:sp>
      <p:cxnSp>
        <p:nvCxnSpPr>
          <p:cNvPr id="15" name="Connector 15"/>
          <p:cNvCxnSpPr/>
          <p:nvPr/>
        </p:nvCxnSpPr>
        <p:spPr>
          <a:xfrm rot="-9046">
            <a:off x="1016008" y="4248150"/>
            <a:ext cx="4826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E91E63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6" name="AutoShape 16"/>
          <p:cNvSpPr/>
          <p:nvPr/>
        </p:nvSpPr>
        <p:spPr>
          <a:xfrm>
            <a:off x="1016000" y="4381500"/>
            <a:ext cx="4826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罗盘水母、黄金水母、红灯笼、澳洲斑点与紫纹海刺，每一只都独一无二，在深海中绽放着属于自己的绚烂色彩，构成了梦幻的水母大家族。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762000" y="5207000"/>
            <a:ext cx="5334000" cy="1206500"/>
          </a:xfrm>
          <a:prstGeom prst="roundRect">
            <a:avLst>
              <a:gd name="adj" fmla="val 0"/>
            </a:avLst>
          </a:prstGeom>
          <a:solidFill>
            <a:srgbClr val="E91E63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8" name="AutoShape 18"/>
          <p:cNvSpPr/>
          <p:nvPr/>
        </p:nvSpPr>
        <p:spPr>
          <a:xfrm>
            <a:off x="762000" y="5207000"/>
            <a:ext cx="76200" cy="1206500"/>
          </a:xfrm>
          <a:prstGeom prst="roundRect">
            <a:avLst>
              <a:gd name="adj" fmla="val 0"/>
            </a:avLst>
          </a:prstGeom>
          <a:solidFill>
            <a:srgbClr val="E91E63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6000" y="5334000"/>
            <a:ext cx="355600" cy="355600"/>
          </a:xfrm>
          <a:prstGeom prst="rect">
            <a:avLst/>
          </a:prstGeom>
        </p:spPr>
      </p:pic>
      <p:sp>
        <p:nvSpPr>
          <p:cNvPr id="20" name="AutoShape 20"/>
          <p:cNvSpPr/>
          <p:nvPr/>
        </p:nvSpPr>
        <p:spPr>
          <a:xfrm>
            <a:off x="1524000" y="5308600"/>
            <a:ext cx="431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E91E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神奇互动时刻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>
            <a:off x="1016000" y="5778500"/>
            <a:ext cx="4826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靠近墙面水母会害羞躲开，戴上感应光环还能召唤爱心形状的水母，快来体验趣味满满的深海互动吧！</a:t>
            </a:r>
            <a:endParaRPr lang="en-US" sz="1100"/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7"/>
          <a:srcRect l="3086" r="3086"/>
          <a:stretch>
            <a:fillRect/>
          </a:stretch>
        </p:blipFill>
        <p:spPr>
          <a:xfrm>
            <a:off x="8910320" y="4233545"/>
            <a:ext cx="3056255" cy="2171700"/>
          </a:xfrm>
          <a:prstGeom prst="rect">
            <a:avLst/>
          </a:prstGeom>
          <a:noFill/>
          <a:ln w="25400" cap="flat" cmpd="sng">
            <a:solidFill>
              <a:srgbClr val="E91E63">
                <a:alpha val="30000"/>
              </a:srgbClr>
            </a:solidFill>
            <a:prstDash val="solid"/>
            <a:round/>
          </a:ln>
        </p:spPr>
      </p:pic>
      <p:pic>
        <p:nvPicPr>
          <p:cNvPr id="25" name="图片 24" descr="b5d34dd95c449008cbfdda3b8b44196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05880" y="1915160"/>
            <a:ext cx="2989580" cy="224218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9525000" y="-1016000"/>
            <a:ext cx="3810000" cy="3810000"/>
          </a:xfrm>
          <a:prstGeom prst="ellipse">
            <a:avLst/>
          </a:prstGeom>
          <a:solidFill>
            <a:srgbClr val="FF980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-1016000" y="5080000"/>
            <a:ext cx="3048000" cy="3048000"/>
          </a:xfrm>
          <a:prstGeom prst="ellipse">
            <a:avLst/>
          </a:prstGeom>
          <a:solidFill>
            <a:srgbClr val="FF9800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762000" y="9271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第五站：沧海巨擘·球幕秘境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762000" y="1752600"/>
            <a:ext cx="10668000" cy="38100"/>
          </a:xfrm>
          <a:prstGeom prst="roundRect">
            <a:avLst>
              <a:gd name="adj" fmla="val 0"/>
            </a:avLst>
          </a:prstGeom>
          <a:solidFill>
            <a:srgbClr val="FF9800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762000" y="2070100"/>
            <a:ext cx="3429000" cy="1714500"/>
          </a:xfrm>
          <a:prstGeom prst="roundRect">
            <a:avLst>
              <a:gd name="adj" fmla="val 0"/>
            </a:avLst>
          </a:prstGeom>
          <a:solidFill>
            <a:srgbClr val="FF9800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762000" y="2070100"/>
            <a:ext cx="76200" cy="1714500"/>
          </a:xfrm>
          <a:prstGeom prst="roundRect">
            <a:avLst>
              <a:gd name="adj" fmla="val 0"/>
            </a:avLst>
          </a:prstGeom>
          <a:solidFill>
            <a:srgbClr val="FF980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6000" y="2197100"/>
            <a:ext cx="304800" cy="3048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1460500" y="2171700"/>
            <a:ext cx="26035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沉浸式全景震撼</a:t>
            </a:r>
            <a:endParaRPr lang="en-US" sz="1100"/>
          </a:p>
        </p:txBody>
      </p:sp>
      <p:cxnSp>
        <p:nvCxnSpPr>
          <p:cNvPr id="12" name="Connector 12"/>
          <p:cNvCxnSpPr/>
          <p:nvPr/>
        </p:nvCxnSpPr>
        <p:spPr>
          <a:xfrm rot="-14628">
            <a:off x="1016014" y="2635250"/>
            <a:ext cx="2984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37474F">
                <a:alpha val="15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3" name="AutoShape 13"/>
          <p:cNvSpPr/>
          <p:nvPr/>
        </p:nvSpPr>
        <p:spPr>
          <a:xfrm>
            <a:off x="1016000" y="27686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360°超高球幕让画面铺天盖地而来，仿佛真的潜入蔚蓝海底，与海洋生灵并肩共游，感受前所未有的沉浸式视觉冲击。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4445000" y="2070100"/>
            <a:ext cx="3429000" cy="1714500"/>
          </a:xfrm>
          <a:prstGeom prst="roundRect">
            <a:avLst>
              <a:gd name="adj" fmla="val 0"/>
            </a:avLst>
          </a:prstGeom>
          <a:solidFill>
            <a:srgbClr val="FF9800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5" name="AutoShape 15"/>
          <p:cNvSpPr/>
          <p:nvPr/>
        </p:nvSpPr>
        <p:spPr>
          <a:xfrm>
            <a:off x="4445000" y="2070100"/>
            <a:ext cx="76200" cy="1714500"/>
          </a:xfrm>
          <a:prstGeom prst="roundRect">
            <a:avLst>
              <a:gd name="adj" fmla="val 0"/>
            </a:avLst>
          </a:prstGeom>
          <a:solidFill>
            <a:srgbClr val="FF9800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99000" y="2197100"/>
            <a:ext cx="304800" cy="304800"/>
          </a:xfrm>
          <a:prstGeom prst="rect">
            <a:avLst/>
          </a:prstGeom>
        </p:spPr>
      </p:pic>
      <p:sp>
        <p:nvSpPr>
          <p:cNvPr id="17" name="AutoShape 17"/>
          <p:cNvSpPr/>
          <p:nvPr/>
        </p:nvSpPr>
        <p:spPr>
          <a:xfrm>
            <a:off x="5143500" y="2171700"/>
            <a:ext cx="26035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斑斓珊瑚穿梭</a:t>
            </a:r>
            <a:endParaRPr lang="en-US" sz="1100"/>
          </a:p>
        </p:txBody>
      </p:sp>
      <p:cxnSp>
        <p:nvCxnSpPr>
          <p:cNvPr id="18" name="Connector 18"/>
          <p:cNvCxnSpPr/>
          <p:nvPr/>
        </p:nvCxnSpPr>
        <p:spPr>
          <a:xfrm rot="-14628">
            <a:off x="4699014" y="2635250"/>
            <a:ext cx="2984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37474F">
                <a:alpha val="15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9" name="AutoShape 19"/>
          <p:cNvSpPr/>
          <p:nvPr/>
        </p:nvSpPr>
        <p:spPr>
          <a:xfrm>
            <a:off x="4699000" y="27686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穿越五彩斑斓的珊瑚礁秘境，看它们随洋流轻轻摇曳。这些海洋生命的摇篮，默默守护着整个海洋生态的平衡与繁荣。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8128000" y="2070100"/>
            <a:ext cx="3429000" cy="1714500"/>
          </a:xfrm>
          <a:prstGeom prst="roundRect">
            <a:avLst>
              <a:gd name="adj" fmla="val 0"/>
            </a:avLst>
          </a:prstGeom>
          <a:solidFill>
            <a:srgbClr val="FF9800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1" name="AutoShape 21"/>
          <p:cNvSpPr/>
          <p:nvPr/>
        </p:nvSpPr>
        <p:spPr>
          <a:xfrm>
            <a:off x="8128000" y="2070100"/>
            <a:ext cx="76200" cy="1714500"/>
          </a:xfrm>
          <a:prstGeom prst="roundRect">
            <a:avLst>
              <a:gd name="adj" fmla="val 0"/>
            </a:avLst>
          </a:prstGeom>
          <a:solidFill>
            <a:srgbClr val="FF9800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82000" y="2197100"/>
            <a:ext cx="304800" cy="304800"/>
          </a:xfrm>
          <a:prstGeom prst="rect">
            <a:avLst/>
          </a:prstGeom>
        </p:spPr>
      </p:pic>
      <p:sp>
        <p:nvSpPr>
          <p:cNvPr id="23" name="AutoShape 23"/>
          <p:cNvSpPr/>
          <p:nvPr/>
        </p:nvSpPr>
        <p:spPr>
          <a:xfrm>
            <a:off x="8826500" y="2171700"/>
            <a:ext cx="26035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定格独家深海记忆</a:t>
            </a:r>
            <a:endParaRPr lang="en-US" sz="1100"/>
          </a:p>
        </p:txBody>
      </p:sp>
      <p:cxnSp>
        <p:nvCxnSpPr>
          <p:cNvPr id="24" name="Connector 24"/>
          <p:cNvCxnSpPr/>
          <p:nvPr/>
        </p:nvCxnSpPr>
        <p:spPr>
          <a:xfrm rot="-14628">
            <a:off x="8382014" y="2635250"/>
            <a:ext cx="29845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37474F">
                <a:alpha val="15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25" name="AutoShape 25"/>
          <p:cNvSpPr/>
          <p:nvPr/>
        </p:nvSpPr>
        <p:spPr>
          <a:xfrm>
            <a:off x="8382000" y="2768600"/>
            <a:ext cx="304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是与巨大鲸鲨擦肩而过的震撼，还是珊瑚群的温柔治愈？观影结束后，快和身边的伙伴分享这份独一无二的深海奇遇吧！</a:t>
            </a:r>
            <a:endParaRPr lang="en-US" sz="1100"/>
          </a:p>
        </p:txBody>
      </p:sp>
      <p:pic>
        <p:nvPicPr>
          <p:cNvPr id="26" name="图片 25" descr="267a1c723349fc635da5e6e34f1330b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67830" y="3924300"/>
            <a:ext cx="4512705" cy="2538000"/>
          </a:xfrm>
          <a:prstGeom prst="rect">
            <a:avLst/>
          </a:prstGeom>
        </p:spPr>
      </p:pic>
      <p:pic>
        <p:nvPicPr>
          <p:cNvPr id="4" name="图片 3" descr="a9375493cd8635d3424b96e511bc9ce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1235" y="3903980"/>
            <a:ext cx="4512310" cy="253746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1016000" y="5080000"/>
            <a:ext cx="3048000" cy="3048000"/>
          </a:xfrm>
          <a:prstGeom prst="ellipse">
            <a:avLst/>
          </a:prstGeom>
          <a:solidFill>
            <a:srgbClr val="03A9F4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10414000" y="-762000"/>
            <a:ext cx="2540000" cy="2540000"/>
          </a:xfrm>
          <a:prstGeom prst="ellipse">
            <a:avLst/>
          </a:prstGeom>
          <a:solidFill>
            <a:srgbClr val="03A9F4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/>
          <a:srcRect t="4651" b="4651"/>
          <a:stretch>
            <a:fillRect/>
          </a:stretch>
        </p:blipFill>
        <p:spPr>
          <a:xfrm>
            <a:off x="508000" y="1651000"/>
            <a:ext cx="5461000" cy="3302000"/>
          </a:xfrm>
          <a:prstGeom prst="rect">
            <a:avLst/>
          </a:prstGeom>
          <a:noFill/>
          <a:ln w="25400" cap="flat" cmpd="sng">
            <a:solidFill>
              <a:srgbClr val="03A9F4">
                <a:alpha val="30000"/>
              </a:srgbClr>
            </a:solidFill>
            <a:prstDash val="solid"/>
            <a:round/>
          </a:ln>
        </p:spPr>
      </p:pic>
      <p:sp>
        <p:nvSpPr>
          <p:cNvPr id="5" name="AutoShape 5"/>
          <p:cNvSpPr/>
          <p:nvPr/>
        </p:nvSpPr>
        <p:spPr>
          <a:xfrm>
            <a:off x="508000" y="5334000"/>
            <a:ext cx="5461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深海，是地球表面最后未被完全探索的疆域。这里的每一种生命，都是跨越亿万年进化的奇迹，以独特的生存智慧对抗着黑暗与高压。</a:t>
            </a:r>
            <a:endParaRPr lang="en-US" sz="1100"/>
          </a:p>
        </p:txBody>
      </p:sp>
      <p:cxnSp>
        <p:nvCxnSpPr>
          <p:cNvPr id="6" name="Connector 6"/>
          <p:cNvCxnSpPr/>
          <p:nvPr/>
        </p:nvCxnSpPr>
        <p:spPr>
          <a:xfrm rot="5389889">
            <a:off x="4191000" y="3930659"/>
            <a:ext cx="431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03A9F4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7" name="AutoShape 7"/>
          <p:cNvSpPr/>
          <p:nvPr/>
        </p:nvSpPr>
        <p:spPr>
          <a:xfrm>
            <a:off x="6604000" y="762000"/>
            <a:ext cx="508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第六站：幻影之渊·万米深海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6604000" y="1905000"/>
            <a:ext cx="50800" cy="952500"/>
          </a:xfrm>
          <a:prstGeom prst="roundRect">
            <a:avLst>
              <a:gd name="adj" fmla="val 0"/>
            </a:avLst>
          </a:prstGeom>
          <a:solidFill>
            <a:srgbClr val="03A9F4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6794500" y="1879600"/>
            <a:ext cx="48895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600" b="1" i="0" u="none" strike="noStrike">
                <a:solidFill>
                  <a:srgbClr val="03A9F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潜入4000米的“生命禁区”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455A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终年无光的黑暗世界，承数百倍于地表的高压，常年维持2℃左右的低温。在这极致环境中，生命以不可思议的姿态顽强绽放。</a:t>
            </a:r>
            <a:endParaRPr lang="en-US" sz="1300" b="0" i="0" u="none" strike="noStrike">
              <a:solidFill>
                <a:srgbClr val="455A64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0" name="AutoShape 10"/>
          <p:cNvSpPr/>
          <p:nvPr/>
        </p:nvSpPr>
        <p:spPr>
          <a:xfrm>
            <a:off x="6604000" y="3302000"/>
            <a:ext cx="1600200" cy="1778000"/>
          </a:xfrm>
          <a:prstGeom prst="roundRect">
            <a:avLst>
              <a:gd name="adj" fmla="val 0"/>
            </a:avLst>
          </a:prstGeom>
          <a:solidFill>
            <a:srgbClr val="03A9F4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31000" y="3429000"/>
            <a:ext cx="355600" cy="3556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6667500" y="3937000"/>
            <a:ext cx="14732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皇带鱼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1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世界最长硬骨鱼，体长可达17米，栖息于200-1000米深海，身姿神秘而优雅。</a:t>
            </a:r>
            <a:endParaRPr lang="en-US" sz="1100" b="0" i="0" u="none" strike="noStrike">
              <a:solidFill>
                <a:srgbClr val="546E7A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8318500" y="3302000"/>
            <a:ext cx="1600200" cy="1778000"/>
          </a:xfrm>
          <a:prstGeom prst="roundRect">
            <a:avLst>
              <a:gd name="adj" fmla="val 0"/>
            </a:avLst>
          </a:prstGeom>
          <a:solidFill>
            <a:srgbClr val="03A9F4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45500" y="3429000"/>
            <a:ext cx="355600" cy="3556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8382000" y="3937000"/>
            <a:ext cx="14732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安康鱼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1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自带发光“小灯笼”，利用生物荧光吸引猎物，是名副其实的深海“钓鱼高手”。</a:t>
            </a:r>
            <a:endParaRPr lang="en-US" sz="1100" b="0" i="0" u="none" strike="noStrike">
              <a:solidFill>
                <a:srgbClr val="546E7A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6" name="AutoShape 16"/>
          <p:cNvSpPr/>
          <p:nvPr/>
        </p:nvSpPr>
        <p:spPr>
          <a:xfrm>
            <a:off x="9969500" y="3302000"/>
            <a:ext cx="1600200" cy="1778000"/>
          </a:xfrm>
          <a:prstGeom prst="roundRect">
            <a:avLst>
              <a:gd name="adj" fmla="val 0"/>
            </a:avLst>
          </a:prstGeom>
          <a:solidFill>
            <a:srgbClr val="03A9F4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96500" y="3429000"/>
            <a:ext cx="355600" cy="355600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>
            <a:off x="10033000" y="3937000"/>
            <a:ext cx="14732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格陵兰睡鲨</a:t>
            </a:r>
            <a:endParaRPr lang="en-US" sz="1100"/>
          </a:p>
          <a:p>
            <a:pPr marL="0" indent="0" algn="l">
              <a:lnSpc>
                <a:spcPct val="100000"/>
              </a:lnSpc>
            </a:pPr>
            <a:r>
              <a:rPr lang="en-US" sz="11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已知最长寿脊椎动物之一，寿命超400年，在深海中缓慢游弋的“老寿星”。</a:t>
            </a:r>
            <a:endParaRPr lang="en-US" sz="1100" b="0" i="0" u="none" strike="noStrike">
              <a:solidFill>
                <a:srgbClr val="546E7A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9" name="AutoShape 19"/>
          <p:cNvSpPr/>
          <p:nvPr/>
        </p:nvSpPr>
        <p:spPr>
          <a:xfrm>
            <a:off x="6604000" y="5461000"/>
            <a:ext cx="4965700" cy="889000"/>
          </a:xfrm>
          <a:prstGeom prst="roundRect">
            <a:avLst>
              <a:gd name="adj" fmla="val 0"/>
            </a:avLst>
          </a:prstGeom>
          <a:solidFill>
            <a:srgbClr val="03A9F4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0" name="AutoShape 20"/>
          <p:cNvSpPr/>
          <p:nvPr/>
        </p:nvSpPr>
        <p:spPr>
          <a:xfrm>
            <a:off x="6731000" y="5562600"/>
            <a:ext cx="4711700" cy="698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1" i="0" u="none" strike="noStrike">
                <a:solidFill>
                  <a:srgbClr val="03A9F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触摸深渊的极致奥秘：</a:t>
            </a:r>
            <a:r>
              <a:rPr lang="en-US" sz="1300" b="0" i="0" u="none" strike="noStrike">
                <a:solidFill>
                  <a:srgbClr val="455A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在全息幻境中与古老生命对视，感受极端环境下生命的震撼力量，探索地球最深处的未知奇迹。</a:t>
            </a:r>
            <a:endParaRPr lang="en-US" sz="11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28040" y="1447165"/>
            <a:ext cx="5401310" cy="91821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第七站：热泉之谜·深海火山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4318000"/>
            <a:ext cx="10668000" cy="152400"/>
          </a:xfrm>
          <a:prstGeom prst="wave">
            <a:avLst/>
          </a:prstGeom>
          <a:solidFill>
            <a:srgbClr val="4CAF50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270000" y="2580005"/>
            <a:ext cx="4491355" cy="143256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深海热泉的能量并非来自太阳，而是源于地球内部的化学反应。在这片漆黑的深海世界里，依靠化能合成作用，诞生了一个完全独立、生机勃勃的生命体系。</a:t>
            </a:r>
            <a:endParaRPr lang="en-US" sz="1100"/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270000" y="4885690"/>
            <a:ext cx="304800" cy="3048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1714500" y="4847590"/>
            <a:ext cx="381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“黑烟囱”高温区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1270000" y="5266690"/>
            <a:ext cx="457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2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喷口充满黑色硫化物颗粒，热液温度高达320-400℃，是耐高温的极端生命的奇妙栖息地。</a:t>
            </a:r>
            <a:endParaRPr lang="en-US" sz="1100"/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04000" y="4885690"/>
            <a:ext cx="304800" cy="3048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7048500" y="4847590"/>
            <a:ext cx="381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“白烟囱”低温区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6604000" y="5266690"/>
            <a:ext cx="457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2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以白色硫酸钙颗粒为主，温度相对温和（100-320℃），这里孕育着管状蠕虫、虾类等多样生物。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1016000" y="5873750"/>
            <a:ext cx="1016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深海热泉生态系统是地球上最独特的生命绿洲之一，其发现彻底改变了人类对生命起源的认知。</a:t>
            </a:r>
            <a:endParaRPr lang="en-US" sz="1100"/>
          </a:p>
        </p:txBody>
      </p:sp>
      <p:pic>
        <p:nvPicPr>
          <p:cNvPr id="14" name="图片 13" descr="ae6cfa7337a57515794ca4e8cee040a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9435" y="1075690"/>
            <a:ext cx="4577715" cy="30518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508000" y="762000"/>
            <a:ext cx="584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0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第八站：鲸落之生</a:t>
            </a:r>
            <a:endParaRPr lang="en-US" sz="1100"/>
          </a:p>
        </p:txBody>
      </p:sp>
      <p:cxnSp>
        <p:nvCxnSpPr>
          <p:cNvPr id="4" name="Connector 4"/>
          <p:cNvCxnSpPr/>
          <p:nvPr/>
        </p:nvCxnSpPr>
        <p:spPr>
          <a:xfrm rot="-7473">
            <a:off x="508007" y="1644650"/>
            <a:ext cx="5842000" cy="12700"/>
          </a:xfrm>
          <a:prstGeom prst="line">
            <a:avLst/>
          </a:prstGeom>
          <a:solidFill>
            <a:srgbClr val="DEE0E3">
              <a:alpha val="100000"/>
            </a:srgbClr>
          </a:solidFill>
          <a:ln w="25400" cap="flat" cmpd="sng">
            <a:solidFill>
              <a:srgbClr val="9C27B0">
                <a:alpha val="5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5" name="AutoShape 5"/>
          <p:cNvSpPr/>
          <p:nvPr/>
        </p:nvSpPr>
        <p:spPr>
          <a:xfrm>
            <a:off x="508000" y="1905000"/>
            <a:ext cx="5842000" cy="1079500"/>
          </a:xfrm>
          <a:prstGeom prst="roundRect">
            <a:avLst>
              <a:gd name="adj" fmla="val 0"/>
            </a:avLst>
          </a:prstGeom>
          <a:solidFill>
            <a:srgbClr val="9C27B0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508000" y="1905000"/>
            <a:ext cx="76200" cy="1079500"/>
          </a:xfrm>
          <a:prstGeom prst="roundRect">
            <a:avLst>
              <a:gd name="adj" fmla="val 0"/>
            </a:avLst>
          </a:prstGeom>
          <a:solidFill>
            <a:srgbClr val="9C27B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698500" y="1968500"/>
            <a:ext cx="55245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1" i="0" u="none" strike="noStrike">
                <a:solidFill>
                  <a:srgbClr val="9C27B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“一鲸落，万物生”</a:t>
            </a:r>
            <a:r>
              <a:rPr lang="en-US" sz="1200" b="0" i="0" u="none" strike="noStrike">
                <a:solidFill>
                  <a:srgbClr val="545F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—— 鲸鱼的躯体缓缓沉入海底，构建出可持续上百年的生态系统，为无数深海生物提供养分与家园，是海洋中最壮丽的生命奇迹。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508000" y="3302000"/>
            <a:ext cx="2794000" cy="1524000"/>
          </a:xfrm>
          <a:prstGeom prst="roundRect">
            <a:avLst>
              <a:gd name="adj" fmla="val 0"/>
            </a:avLst>
          </a:prstGeom>
          <a:solidFill>
            <a:srgbClr val="9C27B0">
              <a:alpha val="5000"/>
            </a:srgbClr>
          </a:solidFill>
          <a:ln w="12700" cap="flat" cmpd="sng">
            <a:solidFill>
              <a:srgbClr val="9C27B0">
                <a:alpha val="15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35000" y="3429000"/>
            <a:ext cx="279400" cy="2794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1016000" y="3403600"/>
            <a:ext cx="22225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移动清道夫阶段</a:t>
            </a:r>
            <a:endParaRPr lang="en-US" sz="1100"/>
          </a:p>
        </p:txBody>
      </p:sp>
      <p:cxnSp>
        <p:nvCxnSpPr>
          <p:cNvPr id="11" name="Connector 11"/>
          <p:cNvCxnSpPr/>
          <p:nvPr/>
        </p:nvCxnSpPr>
        <p:spPr>
          <a:xfrm rot="-17188">
            <a:off x="635016" y="3867150"/>
            <a:ext cx="2540000" cy="12700"/>
          </a:xfrm>
          <a:prstGeom prst="line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9C27B0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2" name="AutoShape 12"/>
          <p:cNvSpPr/>
          <p:nvPr/>
        </p:nvSpPr>
        <p:spPr>
          <a:xfrm>
            <a:off x="635000" y="3962400"/>
            <a:ext cx="254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606E7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盲鳗、睡鲨等生物率先啃食尸身，快速消耗软组织，这一过程可持续数月至数年。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3556000" y="3302000"/>
            <a:ext cx="2794000" cy="1524000"/>
          </a:xfrm>
          <a:prstGeom prst="roundRect">
            <a:avLst>
              <a:gd name="adj" fmla="val 0"/>
            </a:avLst>
          </a:prstGeom>
          <a:solidFill>
            <a:srgbClr val="9C27B0">
              <a:alpha val="5000"/>
            </a:srgbClr>
          </a:solidFill>
          <a:ln w="12700" cap="flat" cmpd="sng">
            <a:solidFill>
              <a:srgbClr val="9C27B0">
                <a:alpha val="15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83000" y="3429000"/>
            <a:ext cx="279400" cy="2794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4064000" y="3403600"/>
            <a:ext cx="22225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机会主义阶段</a:t>
            </a:r>
            <a:endParaRPr lang="en-US" sz="1100"/>
          </a:p>
        </p:txBody>
      </p:sp>
      <p:cxnSp>
        <p:nvCxnSpPr>
          <p:cNvPr id="16" name="Connector 16"/>
          <p:cNvCxnSpPr/>
          <p:nvPr/>
        </p:nvCxnSpPr>
        <p:spPr>
          <a:xfrm rot="-17188">
            <a:off x="3683016" y="3867150"/>
            <a:ext cx="2540000" cy="12700"/>
          </a:xfrm>
          <a:prstGeom prst="line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9C27B0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7" name="AutoShape 17"/>
          <p:cNvSpPr/>
          <p:nvPr/>
        </p:nvSpPr>
        <p:spPr>
          <a:xfrm>
            <a:off x="3683000" y="3962400"/>
            <a:ext cx="254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606E7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多毛类和甲壳类生物利用残余尸肉生活，在鲸尸旁建立临时的栖息地，繁衍生息。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508000" y="5080000"/>
            <a:ext cx="2794000" cy="1397000"/>
          </a:xfrm>
          <a:prstGeom prst="roundRect">
            <a:avLst>
              <a:gd name="adj" fmla="val 0"/>
            </a:avLst>
          </a:prstGeom>
          <a:solidFill>
            <a:srgbClr val="9C27B0">
              <a:alpha val="5000"/>
            </a:srgbClr>
          </a:solidFill>
          <a:ln w="12700" cap="flat" cmpd="sng">
            <a:solidFill>
              <a:srgbClr val="9C27B0">
                <a:alpha val="15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35000" y="5207000"/>
            <a:ext cx="279400" cy="279400"/>
          </a:xfrm>
          <a:prstGeom prst="rect">
            <a:avLst/>
          </a:prstGeom>
        </p:spPr>
      </p:pic>
      <p:sp>
        <p:nvSpPr>
          <p:cNvPr id="20" name="AutoShape 20"/>
          <p:cNvSpPr/>
          <p:nvPr/>
        </p:nvSpPr>
        <p:spPr>
          <a:xfrm>
            <a:off x="1016000" y="5181600"/>
            <a:ext cx="22225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 化能自养阶段</a:t>
            </a:r>
            <a:endParaRPr lang="en-US" sz="1100"/>
          </a:p>
        </p:txBody>
      </p:sp>
      <p:cxnSp>
        <p:nvCxnSpPr>
          <p:cNvPr id="21" name="Connector 21"/>
          <p:cNvCxnSpPr/>
          <p:nvPr/>
        </p:nvCxnSpPr>
        <p:spPr>
          <a:xfrm rot="-17188">
            <a:off x="635016" y="5645150"/>
            <a:ext cx="2540000" cy="12700"/>
          </a:xfrm>
          <a:prstGeom prst="line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9C27B0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22" name="AutoShape 22"/>
          <p:cNvSpPr/>
          <p:nvPr/>
        </p:nvSpPr>
        <p:spPr>
          <a:xfrm>
            <a:off x="635000" y="5740400"/>
            <a:ext cx="254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606E7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细菌分解骨骼脂类产生硫化氢，为化能自养生物提供能量，支撑起新的食物链。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3556000" y="5080000"/>
            <a:ext cx="2794000" cy="1397000"/>
          </a:xfrm>
          <a:prstGeom prst="roundRect">
            <a:avLst>
              <a:gd name="adj" fmla="val 0"/>
            </a:avLst>
          </a:prstGeom>
          <a:solidFill>
            <a:srgbClr val="9C27B0">
              <a:alpha val="5000"/>
            </a:srgbClr>
          </a:solidFill>
          <a:ln w="12700" cap="flat" cmpd="sng">
            <a:solidFill>
              <a:srgbClr val="9C27B0">
                <a:alpha val="15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83000" y="5207000"/>
            <a:ext cx="279400" cy="279400"/>
          </a:xfrm>
          <a:prstGeom prst="rect">
            <a:avLst/>
          </a:prstGeom>
        </p:spPr>
      </p:pic>
      <p:sp>
        <p:nvSpPr>
          <p:cNvPr id="25" name="AutoShape 25"/>
          <p:cNvSpPr/>
          <p:nvPr/>
        </p:nvSpPr>
        <p:spPr>
          <a:xfrm>
            <a:off x="4064000" y="5181600"/>
            <a:ext cx="2222500" cy="330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 礁岩阶段</a:t>
            </a:r>
            <a:endParaRPr lang="en-US" sz="1100"/>
          </a:p>
        </p:txBody>
      </p:sp>
      <p:cxnSp>
        <p:nvCxnSpPr>
          <p:cNvPr id="26" name="Connector 26"/>
          <p:cNvCxnSpPr/>
          <p:nvPr/>
        </p:nvCxnSpPr>
        <p:spPr>
          <a:xfrm rot="-17188">
            <a:off x="3683016" y="5645150"/>
            <a:ext cx="2540000" cy="12700"/>
          </a:xfrm>
          <a:prstGeom prst="line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9C27B0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27" name="AutoShape 27"/>
          <p:cNvSpPr/>
          <p:nvPr/>
        </p:nvSpPr>
        <p:spPr>
          <a:xfrm>
            <a:off x="3683000" y="5740400"/>
            <a:ext cx="254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606E7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当有机物耗尽，鲸骨化作坚硬的礁岩，成为深海生物的永久聚居地，持续滋养万物。</a:t>
            </a:r>
            <a:endParaRPr lang="en-US" sz="1100"/>
          </a:p>
        </p:txBody>
      </p:sp>
      <p:pic>
        <p:nvPicPr>
          <p:cNvPr id="28" name="图片 27" descr="eae33da6b2b58daccdb94e10025be1da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48500" y="2003425"/>
            <a:ext cx="4371975" cy="437197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9525000" y="5080000"/>
            <a:ext cx="3175000" cy="3175000"/>
          </a:xfrm>
          <a:prstGeom prst="ellipse">
            <a:avLst/>
          </a:prstGeom>
          <a:solidFill>
            <a:srgbClr val="E91E63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-762000" y="-762000"/>
            <a:ext cx="2540000" cy="2540000"/>
          </a:xfrm>
          <a:prstGeom prst="ellipse">
            <a:avLst/>
          </a:prstGeom>
          <a:solidFill>
            <a:srgbClr val="E91E63">
              <a:alpha val="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762000" y="762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第九站：生命之镜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762000" y="2159000"/>
            <a:ext cx="5080000" cy="1841500"/>
          </a:xfrm>
          <a:prstGeom prst="roundRect">
            <a:avLst>
              <a:gd name="adj" fmla="val 0"/>
            </a:avLst>
          </a:prstGeom>
          <a:solidFill>
            <a:srgbClr val="E91E63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762000" y="2159000"/>
            <a:ext cx="101600" cy="1841500"/>
          </a:xfrm>
          <a:prstGeom prst="roundRect">
            <a:avLst>
              <a:gd name="adj" fmla="val 0"/>
            </a:avLst>
          </a:prstGeom>
          <a:solidFill>
            <a:srgbClr val="E91E63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79500" y="2349500"/>
            <a:ext cx="406400" cy="4064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1651000" y="2311400"/>
            <a:ext cx="40005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E91E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生命对望天幕 · 首创体验</a:t>
            </a:r>
            <a:endParaRPr lang="en-US" sz="1100"/>
          </a:p>
        </p:txBody>
      </p:sp>
      <p:cxnSp>
        <p:nvCxnSpPr>
          <p:cNvPr id="9" name="Connector 9"/>
          <p:cNvCxnSpPr/>
          <p:nvPr/>
        </p:nvCxnSpPr>
        <p:spPr>
          <a:xfrm rot="-9549">
            <a:off x="1079509" y="29146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E91E63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0" name="AutoShape 10"/>
          <p:cNvSpPr/>
          <p:nvPr/>
        </p:nvSpPr>
        <p:spPr>
          <a:xfrm>
            <a:off x="1079500" y="3048000"/>
            <a:ext cx="457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545F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打造全国首个实现人与海洋生物“双向对视”的沉浸空间，打破玻璃幕墙的隔阂，让视线交融，在静谧中建立跨越物种的奇妙联结，开启一场温柔的生命对话。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762000" y="4318000"/>
            <a:ext cx="5080000" cy="1841500"/>
          </a:xfrm>
          <a:prstGeom prst="roundRect">
            <a:avLst>
              <a:gd name="adj" fmla="val 0"/>
            </a:avLst>
          </a:prstGeom>
          <a:solidFill>
            <a:srgbClr val="E91E63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762000" y="4318000"/>
            <a:ext cx="101600" cy="1841500"/>
          </a:xfrm>
          <a:prstGeom prst="roundRect">
            <a:avLst>
              <a:gd name="adj" fmla="val 0"/>
            </a:avLst>
          </a:prstGeom>
          <a:solidFill>
            <a:srgbClr val="E91E63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9500" y="4508500"/>
            <a:ext cx="406400" cy="4064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1651000" y="4470400"/>
            <a:ext cx="40005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E91E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沉浸互动 · 仰望相遇</a:t>
            </a:r>
            <a:endParaRPr lang="en-US" sz="1100"/>
          </a:p>
        </p:txBody>
      </p:sp>
      <p:cxnSp>
        <p:nvCxnSpPr>
          <p:cNvPr id="15" name="Connector 15"/>
          <p:cNvCxnSpPr/>
          <p:nvPr/>
        </p:nvCxnSpPr>
        <p:spPr>
          <a:xfrm rot="-9549">
            <a:off x="1079509" y="50736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E91E63">
                <a:alpha val="20000"/>
              </a:srgbClr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6" name="AutoShape 16"/>
          <p:cNvSpPr/>
          <p:nvPr/>
        </p:nvSpPr>
        <p:spPr>
          <a:xfrm>
            <a:off x="1079500" y="5207000"/>
            <a:ext cx="457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545F6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安静抬头，海狗、魔鬼鱼、黄金鱼会从头顶缓缓游过，它们的目光仿佛与你温柔触碰，每一次仰望都是未知的惊喜，带来直击心灵的震撼与治愈力量。</a:t>
            </a:r>
            <a:endParaRPr lang="en-US" sz="1100"/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5"/>
          <a:srcRect t="2136" b="2136"/>
          <a:stretch>
            <a:fillRect/>
          </a:stretch>
        </p:blipFill>
        <p:spPr>
          <a:xfrm>
            <a:off x="6477000" y="2159000"/>
            <a:ext cx="4953000" cy="3556000"/>
          </a:xfrm>
          <a:prstGeom prst="rect">
            <a:avLst/>
          </a:prstGeom>
          <a:noFill/>
          <a:ln w="25400" cap="flat" cmpd="sng">
            <a:solidFill>
              <a:srgbClr val="E91E63">
                <a:alpha val="30000"/>
              </a:srgbClr>
            </a:solidFill>
            <a:prstDash val="solid"/>
            <a:round/>
          </a:ln>
        </p:spPr>
      </p:pic>
      <p:sp>
        <p:nvSpPr>
          <p:cNvPr id="18" name="AutoShape 18"/>
          <p:cNvSpPr/>
          <p:nvPr/>
        </p:nvSpPr>
        <p:spPr>
          <a:xfrm>
            <a:off x="6477000" y="5905500"/>
            <a:ext cx="4953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just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64748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展厅以沉浸式空间为载体，模糊了人与海洋的边界，让每一位参观者都能亲身感受生命间纯粹而动人的情感共鸣。</a:t>
            </a:r>
            <a:endParaRPr lang="en-US" sz="11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762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第十站：终极挑战！科技游戏大闯关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905000"/>
            <a:ext cx="5334000" cy="1206500"/>
          </a:xfrm>
          <a:prstGeom prst="roundRect">
            <a:avLst>
              <a:gd name="adj" fmla="val 0"/>
            </a:avLst>
          </a:prstGeom>
          <a:solidFill>
            <a:srgbClr val="FF980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762000" y="1905000"/>
            <a:ext cx="76200" cy="1206500"/>
          </a:xfrm>
          <a:prstGeom prst="roundRect">
            <a:avLst>
              <a:gd name="adj" fmla="val 0"/>
            </a:avLst>
          </a:prstGeom>
          <a:solidFill>
            <a:srgbClr val="FF980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6000" y="2095500"/>
            <a:ext cx="406400" cy="4064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1587500" y="1968500"/>
            <a:ext cx="43815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挑战一：开启神秘海洋盲盒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用手环开启未知的海洋生物盲盒，解锁专属海洋伙伴！每一次开启都是心跳加速的惊喜探索，看看谁能抽中稀有隐藏款吧！</a:t>
            </a:r>
            <a:endParaRPr lang="en-US" sz="1300" b="0" i="0" u="none" strike="noStrike">
              <a:solidFill>
                <a:srgbClr val="546E7A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762000" y="3302000"/>
            <a:ext cx="5334000" cy="1206500"/>
          </a:xfrm>
          <a:prstGeom prst="roundRect">
            <a:avLst>
              <a:gd name="adj" fmla="val 0"/>
            </a:avLst>
          </a:prstGeom>
          <a:solidFill>
            <a:srgbClr val="FF980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762000" y="3302000"/>
            <a:ext cx="76200" cy="1206500"/>
          </a:xfrm>
          <a:prstGeom prst="roundRect">
            <a:avLst>
              <a:gd name="adj" fmla="val 0"/>
            </a:avLst>
          </a:prstGeom>
          <a:solidFill>
            <a:srgbClr val="FF980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000" y="3492500"/>
            <a:ext cx="406400" cy="4064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1587500" y="3365500"/>
            <a:ext cx="43815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挑战二：我的专属虚拟鱼缸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亲手投喂喜欢的鱼儿，看着它们在虚拟世界自由游弋。在这里打造独属于你的治愈系海底小天地，体验沉浸式的养鱼乐趣。</a:t>
            </a:r>
            <a:endParaRPr lang="en-US" sz="1300" b="0" i="0" u="none" strike="noStrike">
              <a:solidFill>
                <a:srgbClr val="546E7A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762000" y="4572000"/>
            <a:ext cx="5334000" cy="1206500"/>
          </a:xfrm>
          <a:prstGeom prst="roundRect">
            <a:avLst>
              <a:gd name="adj" fmla="val 0"/>
            </a:avLst>
          </a:prstGeom>
          <a:solidFill>
            <a:srgbClr val="FF980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762000" y="4572000"/>
            <a:ext cx="76200" cy="1206500"/>
          </a:xfrm>
          <a:prstGeom prst="roundRect">
            <a:avLst>
              <a:gd name="adj" fmla="val 0"/>
            </a:avLst>
          </a:prstGeom>
          <a:solidFill>
            <a:srgbClr val="FF980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6000" y="4762500"/>
            <a:ext cx="406400" cy="4064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1587500" y="4635500"/>
            <a:ext cx="43815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挑战三：MR深海漫游奇遇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戴上MR设备化身潜水员，穿梭虚实交织的深海世界，与巨大鲸鱼并肩共游！这是专属于勇敢者的终极沉浸式海洋奇遇体验。</a:t>
            </a:r>
            <a:endParaRPr lang="en-US" sz="1300" b="0" i="0" u="none" strike="noStrike">
              <a:solidFill>
                <a:srgbClr val="546E7A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15" name="Picture 15" descr="C:\Users\YSL\Desktop\3cd1b3fbe6de3175f35302a5fb969b03.jpg3cd1b3fbe6de3175f35302a5fb969b03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6134100" y="1745615"/>
            <a:ext cx="2871470" cy="2153285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16" name="AutoShape 16"/>
          <p:cNvSpPr/>
          <p:nvPr/>
        </p:nvSpPr>
        <p:spPr>
          <a:xfrm>
            <a:off x="6731000" y="5080000"/>
            <a:ext cx="4699000" cy="1206500"/>
          </a:xfrm>
          <a:prstGeom prst="roundRect">
            <a:avLst>
              <a:gd name="adj" fmla="val 0"/>
            </a:avLst>
          </a:prstGeom>
          <a:solidFill>
            <a:srgbClr val="FF9800">
              <a:alpha val="8000"/>
            </a:srgbClr>
          </a:solidFill>
          <a:ln w="12700" cap="flat" cmpd="sng">
            <a:solidFill>
              <a:srgbClr val="FF9800">
                <a:alpha val="100000"/>
              </a:srgbClr>
            </a:solidFill>
            <a:prstDash val="dash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921500" y="5270500"/>
            <a:ext cx="355600" cy="355600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>
            <a:off x="7366000" y="5207000"/>
            <a:ext cx="39370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探险家温馨提示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每个项目限时4分钟，请大家有序排队轮流挑战哦！尽情在科技的海洋里释放天性，去赢得属于你的专属荣耀徽章吧！</a:t>
            </a:r>
            <a:endParaRPr lang="en-US" sz="1300" b="0" i="0" u="none" strike="noStrike">
              <a:solidFill>
                <a:srgbClr val="546E7A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19" name="图片 18" descr="65108e01bde97e85817ee65ae59ab0e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08110" y="2742565"/>
            <a:ext cx="2693035" cy="201993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0" y="5080000"/>
            <a:ext cx="1905000" cy="1905000"/>
          </a:xfrm>
          <a:prstGeom prst="ellipse">
            <a:avLst/>
          </a:prstGeom>
          <a:solidFill>
            <a:srgbClr val="03A9F4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508000" y="5080000"/>
            <a:ext cx="1524000" cy="1524000"/>
          </a:xfrm>
          <a:prstGeom prst="ellipse">
            <a:avLst/>
          </a:prstGeom>
          <a:solidFill>
            <a:srgbClr val="4CAF5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762000" y="762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34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第十一站：蔚蓝守护环保课堂</a:t>
            </a:r>
            <a:endParaRPr lang="en-US" sz="1100"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96000" y="2286000"/>
            <a:ext cx="457200" cy="4572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6731000" y="2260600"/>
            <a:ext cx="4445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6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拒绝一次性塑料，切断海洋垃圾源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外出常备环保袋与水杯，减少塑料瓶、吸管和包装袋的使用，从生活点滴做起。</a:t>
            </a:r>
            <a:endParaRPr lang="en-US" sz="1300" b="0" i="0" u="none" strike="noStrike">
              <a:solidFill>
                <a:srgbClr val="546E7A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096000" y="3810000"/>
            <a:ext cx="457200" cy="4572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6731000" y="3784600"/>
            <a:ext cx="4445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6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守护海洋伙伴，尊重每一个生命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不随意投喂、不捕捉海洋生物，与它们和谐共处，发现受伤动物及时联系救助机构。</a:t>
            </a:r>
            <a:endParaRPr lang="en-US" sz="1300" b="0" i="0" u="none" strike="noStrike">
              <a:solidFill>
                <a:srgbClr val="546E7A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96000" y="5270500"/>
            <a:ext cx="457200" cy="4572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6731000" y="5245100"/>
            <a:ext cx="4445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5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庄严宣誓：成为光荣的海洋守护者！</a:t>
            </a:r>
            <a:endParaRPr lang="en-US" sz="1100"/>
          </a:p>
          <a:p>
            <a:pPr marL="0" indent="0" algn="l">
              <a:lnSpc>
                <a:spcPct val="108000"/>
              </a:lnSpc>
            </a:pPr>
            <a:r>
              <a:rPr lang="en-US" sz="12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用实际行动践行承诺，为海洋生命撑起纯净天空，让蔚蓝永远闪耀。</a:t>
            </a:r>
            <a:endParaRPr lang="en-US" sz="1200" b="0" i="0" u="none" strike="noStrike">
              <a:solidFill>
                <a:srgbClr val="546E7A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922000" y="1016000"/>
            <a:ext cx="508000" cy="5080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334000" y="5461000"/>
            <a:ext cx="406400" cy="406400"/>
          </a:xfrm>
          <a:prstGeom prst="rect">
            <a:avLst/>
          </a:prstGeom>
        </p:spPr>
      </p:pic>
      <p:pic>
        <p:nvPicPr>
          <p:cNvPr id="14" name="图片 13" descr="267a1c723349fc635da5e6e34f1330b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7225" y="2615565"/>
            <a:ext cx="4947920" cy="278320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19150" y="1143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动手创造：我的海洋纪念品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42950" y="2552700"/>
            <a:ext cx="5080000" cy="1905000"/>
          </a:xfrm>
          <a:prstGeom prst="roundRect">
            <a:avLst>
              <a:gd name="adj" fmla="val 0"/>
            </a:avLst>
          </a:prstGeom>
          <a:solidFill>
            <a:srgbClr val="FF9800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742950" y="2552700"/>
            <a:ext cx="76200" cy="1905000"/>
          </a:xfrm>
          <a:prstGeom prst="roundRect">
            <a:avLst>
              <a:gd name="adj" fmla="val 0"/>
            </a:avLst>
          </a:prstGeom>
          <a:solidFill>
            <a:srgbClr val="FF980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96950" y="2743200"/>
            <a:ext cx="355600" cy="3556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1504950" y="2717800"/>
            <a:ext cx="4191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实验挑战：追踪海洋“隐形杀手”</a:t>
            </a:r>
            <a:endParaRPr lang="en-US" sz="1100"/>
          </a:p>
        </p:txBody>
      </p:sp>
      <p:cxnSp>
        <p:nvCxnSpPr>
          <p:cNvPr id="8" name="Connector 8"/>
          <p:cNvCxnSpPr/>
          <p:nvPr/>
        </p:nvCxnSpPr>
        <p:spPr>
          <a:xfrm rot="-9549">
            <a:off x="996959" y="32448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37474F">
                <a:alpha val="15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" name="AutoShape 9"/>
          <p:cNvSpPr/>
          <p:nvPr/>
        </p:nvSpPr>
        <p:spPr>
          <a:xfrm>
            <a:off x="996950" y="3378200"/>
            <a:ext cx="457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55A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化身海洋侦探，亲手模拟塑料垃圾入海的全过程，观察这些“隐形杀手”如何悄悄危害海洋生物。在仔细记录与科学观察中，揭开海洋污染的真相。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6330950" y="2552700"/>
            <a:ext cx="5080000" cy="1905000"/>
          </a:xfrm>
          <a:prstGeom prst="roundRect">
            <a:avLst>
              <a:gd name="adj" fmla="val 0"/>
            </a:avLst>
          </a:prstGeom>
          <a:solidFill>
            <a:srgbClr val="FF9800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11" name="AutoShape 11"/>
          <p:cNvSpPr/>
          <p:nvPr/>
        </p:nvSpPr>
        <p:spPr>
          <a:xfrm>
            <a:off x="6330950" y="2552700"/>
            <a:ext cx="76200" cy="1905000"/>
          </a:xfrm>
          <a:prstGeom prst="roundRect">
            <a:avLst>
              <a:gd name="adj" fmla="val 0"/>
            </a:avLst>
          </a:prstGeom>
          <a:solidFill>
            <a:srgbClr val="FF980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84950" y="2743200"/>
            <a:ext cx="355600" cy="3556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7092950" y="2717800"/>
            <a:ext cx="4191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创意工坊：绘制我的蔚蓝大海</a:t>
            </a:r>
            <a:endParaRPr lang="en-US" sz="1100"/>
          </a:p>
        </p:txBody>
      </p:sp>
      <p:cxnSp>
        <p:nvCxnSpPr>
          <p:cNvPr id="14" name="Connector 14"/>
          <p:cNvCxnSpPr/>
          <p:nvPr/>
        </p:nvCxnSpPr>
        <p:spPr>
          <a:xfrm rot="-9549">
            <a:off x="6584959" y="3244850"/>
            <a:ext cx="4572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37474F">
                <a:alpha val="15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" name="AutoShape 15"/>
          <p:cNvSpPr/>
          <p:nvPr/>
        </p:nvSpPr>
        <p:spPr>
          <a:xfrm>
            <a:off x="6584950" y="3378200"/>
            <a:ext cx="457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455A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发挥无限想象，绘制专属的梦幻彩鱼。借助神奇的光影交互技术，让平面画作跃然“海”上，沉浸式汇入全息海洋生态圈，让想象的美好成为现实。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742950" y="4928870"/>
            <a:ext cx="10668000" cy="457200"/>
          </a:xfrm>
          <a:prstGeom prst="roundRect">
            <a:avLst>
              <a:gd name="adj" fmla="val 0"/>
            </a:avLst>
          </a:prstGeom>
          <a:solidFill>
            <a:srgbClr val="FF980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742950" y="4945380"/>
            <a:ext cx="1066800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💡 从探索真相的实验到创造美好的想象，每一件作品都是你作为海洋守护者的珍贵勋章！</a:t>
            </a:r>
            <a:endParaRPr lang="en-US" sz="11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研学收获与评价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651000"/>
            <a:ext cx="3302000" cy="2286000"/>
          </a:xfrm>
          <a:prstGeom prst="roundRect">
            <a:avLst>
              <a:gd name="adj" fmla="val 6666"/>
            </a:avLst>
          </a:prstGeom>
          <a:solidFill>
            <a:srgbClr val="E8F5E9">
              <a:alpha val="100000"/>
            </a:srgbClr>
          </a:solidFill>
          <a:ln w="25400" cap="flat" cmpd="sng">
            <a:solidFill>
              <a:srgbClr val="4CAF50">
                <a:alpha val="100000"/>
              </a:srgbClr>
            </a:solidFill>
            <a:prstDash val="dash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52500" y="1841500"/>
            <a:ext cx="457200" cy="457200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1524000" y="1879600"/>
            <a:ext cx="241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63238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学生自评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952500" y="2413000"/>
            <a:ext cx="2921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200" b="0" i="0" u="none" strike="noStrike">
                <a:solidFill>
                  <a:srgbClr val="455A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静下心回顾今天的探险，在探索海洋生物、记录实验挑战和互动环节中，诚实地给自己的表现打个分，看见自己的进步与成长。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4445000" y="1524000"/>
            <a:ext cx="3302000" cy="2413000"/>
          </a:xfrm>
          <a:prstGeom prst="roundRect">
            <a:avLst>
              <a:gd name="adj" fmla="val 6315"/>
            </a:avLst>
          </a:prstGeom>
          <a:solidFill>
            <a:srgbClr val="C8E6C9">
              <a:alpha val="100000"/>
            </a:srgbClr>
          </a:solidFill>
          <a:ln w="25400" cap="flat" cmpd="sng">
            <a:solidFill>
              <a:srgbClr val="388E3C">
                <a:alpha val="100000"/>
              </a:srgbClr>
            </a:solidFill>
            <a:prstDash val="dash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35500" y="1714500"/>
            <a:ext cx="457200" cy="457200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5207000" y="1752600"/>
            <a:ext cx="241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B5E2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小组互评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4635500" y="2349500"/>
            <a:ext cx="2921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200" b="0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看看身边的小伙伴，谁在团队协作中最积极？谁的想法最有创意？一起发现伙伴的闪光点，真诚交流，为彼此的精彩表现点赞！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8128000" y="1714500"/>
            <a:ext cx="2794000" cy="2222500"/>
          </a:xfrm>
          <a:prstGeom prst="roundRect">
            <a:avLst>
              <a:gd name="adj" fmla="val 6857"/>
            </a:avLst>
          </a:prstGeom>
          <a:solidFill>
            <a:srgbClr val="DCEDC8">
              <a:alpha val="100000"/>
            </a:srgbClr>
          </a:solidFill>
          <a:ln w="25400" cap="flat" cmpd="sng">
            <a:solidFill>
              <a:srgbClr val="66BB6A">
                <a:alpha val="100000"/>
              </a:srgbClr>
            </a:solidFill>
            <a:prstDash val="dash"/>
            <a:round/>
          </a:ln>
        </p:spPr>
        <p:txBody>
          <a:bodyPr vert="horz" wrap="square" lIns="0" tIns="0" rIns="0" bIns="0" rtlCol="0" anchor="ctr" anchorCtr="0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18500" y="1905000"/>
            <a:ext cx="406400" cy="4064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8826500" y="19304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2E7D3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教师点评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8318500" y="2476500"/>
            <a:ext cx="2413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200" b="0" i="0" u="none" strike="noStrike">
                <a:solidFill>
                  <a:srgbClr val="455A6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老师会结合全天的参与度、科学探究能力和成果展示，给出专业的成长建议与针对性的鼓励，为你的海洋探索之路助力加油！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762000" y="4191000"/>
            <a:ext cx="10668000" cy="2286000"/>
          </a:xfrm>
          <a:prstGeom prst="roundRect">
            <a:avLst>
              <a:gd name="adj" fmla="val 8888"/>
            </a:avLst>
          </a:prstGeom>
          <a:solidFill>
            <a:srgbClr val="F9FBF5">
              <a:alpha val="100000"/>
            </a:srgbClr>
          </a:solidFill>
          <a:ln w="25400" cap="flat" cmpd="sng">
            <a:solidFill>
              <a:srgbClr val="A5D6A7">
                <a:alpha val="100000"/>
              </a:srgbClr>
            </a:solidFill>
            <a:prstDash val="dash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16000" y="4445000"/>
            <a:ext cx="508000" cy="508000"/>
          </a:xfrm>
          <a:prstGeom prst="rect">
            <a:avLst/>
          </a:prstGeom>
        </p:spPr>
      </p:pic>
      <p:sp>
        <p:nvSpPr>
          <p:cNvPr id="17" name="AutoShape 17"/>
          <p:cNvSpPr/>
          <p:nvPr/>
        </p:nvSpPr>
        <p:spPr>
          <a:xfrm>
            <a:off x="1778000" y="4381500"/>
            <a:ext cx="939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400" b="1" i="0" u="none" strike="noStrike">
                <a:solidFill>
                  <a:srgbClr val="E651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集齐10枚印章，即可获得《科技小达人·海洋守护者》荣誉证书！</a:t>
            </a:r>
            <a:r>
              <a:rPr lang="en-US" sz="13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这是对你勇敢探索、认真学习的最好见证，也是专属的海洋荣耀勋章！</a:t>
            </a:r>
            <a:endParaRPr lang="en-US" sz="1100"/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43000" y="5334000"/>
            <a:ext cx="355600" cy="355600"/>
          </a:xfrm>
          <a:prstGeom prst="rect">
            <a:avLst/>
          </a:prstGeom>
        </p:spPr>
      </p:pic>
      <p:sp>
        <p:nvSpPr>
          <p:cNvPr id="19" name="AutoShape 19"/>
          <p:cNvSpPr/>
          <p:nvPr/>
        </p:nvSpPr>
        <p:spPr>
          <a:xfrm>
            <a:off x="1651000" y="5359400"/>
            <a:ext cx="2540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1B5E2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创意手抄报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1143000" y="5778500"/>
            <a:ext cx="304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用画笔描绘“探秘无数字海洋”的奇妙见闻，定格研学中最震撼、最有趣的瞬间。</a:t>
            </a:r>
            <a:endParaRPr lang="en-US" sz="1100"/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826000" y="5334000"/>
            <a:ext cx="355600" cy="355600"/>
          </a:xfrm>
          <a:prstGeom prst="rect">
            <a:avLst/>
          </a:prstGeom>
        </p:spPr>
      </p:pic>
      <p:sp>
        <p:nvSpPr>
          <p:cNvPr id="22" name="AutoShape 22"/>
          <p:cNvSpPr/>
          <p:nvPr/>
        </p:nvSpPr>
        <p:spPr>
          <a:xfrm>
            <a:off x="5334000" y="5359400"/>
            <a:ext cx="2540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1B5E2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探险小作文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4826000" y="5778500"/>
            <a:ext cx="304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写下海洋探险第一日的故事，分享你在观察、实验与发现中的思考、感动与新收获。</a:t>
            </a:r>
            <a:endParaRPr lang="en-US" sz="1100"/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509000" y="5334000"/>
            <a:ext cx="355600" cy="355600"/>
          </a:xfrm>
          <a:prstGeom prst="rect">
            <a:avLst/>
          </a:prstGeom>
        </p:spPr>
      </p:pic>
      <p:sp>
        <p:nvSpPr>
          <p:cNvPr id="25" name="AutoShape 25"/>
          <p:cNvSpPr/>
          <p:nvPr/>
        </p:nvSpPr>
        <p:spPr>
          <a:xfrm>
            <a:off x="9017000" y="5359400"/>
            <a:ext cx="2540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1B5E2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 环保手工秀</a:t>
            </a:r>
            <a:endParaRPr lang="en-US" sz="1100"/>
          </a:p>
        </p:txBody>
      </p:sp>
      <p:sp>
        <p:nvSpPr>
          <p:cNvPr id="26" name="AutoShape 26"/>
          <p:cNvSpPr/>
          <p:nvPr/>
        </p:nvSpPr>
        <p:spPr>
          <a:xfrm>
            <a:off x="8509000" y="5778500"/>
            <a:ext cx="254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0000"/>
              </a:lnSpc>
              <a:defRPr/>
            </a:pPr>
            <a:r>
              <a:rPr lang="en-US" sz="1100" b="0" i="0" u="none" strike="noStrike">
                <a:solidFill>
                  <a:srgbClr val="546E7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变废为宝，利用废旧材料制作独一无二的海洋生物模型，亲手践行爱护海洋的环保理念。</a:t>
            </a:r>
            <a:endParaRPr lang="en-US" sz="11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37474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安全保障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270000"/>
            <a:ext cx="10668000" cy="38100"/>
          </a:xfrm>
          <a:prstGeom prst="roundRect">
            <a:avLst>
              <a:gd name="adj" fmla="val 0"/>
            </a:avLst>
          </a:prstGeom>
          <a:solidFill>
            <a:srgbClr val="9C27B0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762000" y="1651000"/>
            <a:ext cx="5080000" cy="2667000"/>
          </a:xfrm>
          <a:prstGeom prst="roundRect">
            <a:avLst>
              <a:gd name="adj" fmla="val 5714"/>
            </a:avLst>
          </a:prstGeom>
          <a:solidFill>
            <a:srgbClr val="FFE4E6">
              <a:alpha val="100000"/>
            </a:srgbClr>
          </a:solidFill>
          <a:ln w="38100" cap="flat" cmpd="sng">
            <a:solidFill>
              <a:srgbClr val="F472B6">
                <a:alpha val="100000"/>
              </a:srgbClr>
            </a:solidFill>
            <a:prstDash val="dash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6000" y="1905000"/>
            <a:ext cx="406400" cy="4064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1587500" y="1879600"/>
            <a:ext cx="381000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9D174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纪律行为规范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016000" y="2476500"/>
            <a:ext cx="457200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全程听从带队教师与助教指挥，严禁擅自离队；保持手机静音，在体验区肃静守序，共同维护研学活动的良好秩序。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6223000" y="1651000"/>
            <a:ext cx="4572000" cy="1270000"/>
          </a:xfrm>
          <a:prstGeom prst="roundRect">
            <a:avLst>
              <a:gd name="adj" fmla="val 12000"/>
            </a:avLst>
          </a:prstGeom>
          <a:solidFill>
            <a:srgbClr val="E0F2FE">
              <a:alpha val="100000"/>
            </a:srgbClr>
          </a:solidFill>
          <a:ln w="38100" cap="flat" cmpd="sng">
            <a:solidFill>
              <a:srgbClr val="38BDF8">
                <a:alpha val="100000"/>
              </a:srgbClr>
            </a:solidFill>
            <a:prstDash val="dash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13500" y="1841500"/>
            <a:ext cx="355600" cy="3556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6921500" y="1816100"/>
            <a:ext cx="368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0369A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场馆设施与行走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6413500" y="2286000"/>
            <a:ext cx="4191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3341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严禁触摸互动设备；留意地面湿滑与阶梯，上下楼紧握扶手，避免意外磕碰。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6223000" y="3175000"/>
            <a:ext cx="4572000" cy="1270000"/>
          </a:xfrm>
          <a:prstGeom prst="roundRect">
            <a:avLst>
              <a:gd name="adj" fmla="val 12000"/>
            </a:avLst>
          </a:prstGeom>
          <a:solidFill>
            <a:srgbClr val="FFEDD5">
              <a:alpha val="100000"/>
            </a:srgbClr>
          </a:solidFill>
          <a:ln w="38100" cap="flat" cmpd="sng">
            <a:solidFill>
              <a:srgbClr val="FB923C">
                <a:alpha val="100000"/>
              </a:srgbClr>
            </a:solidFill>
            <a:prstDash val="dash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413500" y="3365500"/>
            <a:ext cx="355600" cy="3556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6921500" y="3340100"/>
            <a:ext cx="368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9A341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健康与身体监护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6413500" y="3810000"/>
            <a:ext cx="4191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4403C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身体不适立即报告；现场配备急救包，工作人员掌握急救知识，保障健康安全。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762000" y="4699000"/>
            <a:ext cx="4953000" cy="1270000"/>
          </a:xfrm>
          <a:prstGeom prst="roundRect">
            <a:avLst>
              <a:gd name="adj" fmla="val 12000"/>
            </a:avLst>
          </a:prstGeom>
          <a:solidFill>
            <a:srgbClr val="F0FDF4">
              <a:alpha val="100000"/>
            </a:srgbClr>
          </a:solidFill>
          <a:ln w="25400" cap="flat" cmpd="sng">
            <a:solidFill>
              <a:srgbClr val="4ADE80">
                <a:alpha val="100000"/>
              </a:srgbClr>
            </a:solidFill>
            <a:prstDash val="dash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52500" y="4889500"/>
            <a:ext cx="330200" cy="330200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>
            <a:off x="1460500" y="4864100"/>
            <a:ext cx="3810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453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医疗急救预案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952500" y="5334000"/>
            <a:ext cx="4572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37415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遇突发伤病及时处理；严重者立即送医并同步联系家长，确保医疗响应及时。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762000" y="5207000"/>
            <a:ext cx="4953000" cy="1270000"/>
          </a:xfrm>
          <a:prstGeom prst="roundRect">
            <a:avLst>
              <a:gd name="adj" fmla="val 12000"/>
            </a:avLst>
          </a:prstGeom>
          <a:solidFill>
            <a:srgbClr val="F3E8FF">
              <a:alpha val="100000"/>
            </a:srgbClr>
          </a:solidFill>
          <a:ln w="25400" cap="flat" cmpd="sng">
            <a:solidFill>
              <a:srgbClr val="A855F7">
                <a:alpha val="100000"/>
              </a:srgbClr>
            </a:solidFill>
            <a:prstDash val="dash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52500" y="5397500"/>
            <a:ext cx="330200" cy="330200"/>
          </a:xfrm>
          <a:prstGeom prst="rect">
            <a:avLst/>
          </a:prstGeom>
        </p:spPr>
      </p:pic>
      <p:sp>
        <p:nvSpPr>
          <p:cNvPr id="22" name="AutoShape 22"/>
          <p:cNvSpPr/>
          <p:nvPr/>
        </p:nvSpPr>
        <p:spPr>
          <a:xfrm>
            <a:off x="1460500" y="5372100"/>
            <a:ext cx="3810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581C8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设备故障处置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952500" y="5842000"/>
            <a:ext cx="4572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338C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设备故障立即停止操作并远离，第一时间报告助教或工作人员，由专业人员检修。</a:t>
            </a:r>
            <a:endParaRPr lang="en-US" sz="1100"/>
          </a:p>
        </p:txBody>
      </p:sp>
      <p:sp>
        <p:nvSpPr>
          <p:cNvPr id="24" name="AutoShape 24"/>
          <p:cNvSpPr/>
          <p:nvPr/>
        </p:nvSpPr>
        <p:spPr>
          <a:xfrm>
            <a:off x="6223000" y="4699000"/>
            <a:ext cx="4953000" cy="1270000"/>
          </a:xfrm>
          <a:prstGeom prst="roundRect">
            <a:avLst>
              <a:gd name="adj" fmla="val 12000"/>
            </a:avLst>
          </a:prstGeom>
          <a:solidFill>
            <a:srgbClr val="FEF9C3">
              <a:alpha val="100000"/>
            </a:srgbClr>
          </a:solidFill>
          <a:ln w="25400" cap="flat" cmpd="sng">
            <a:solidFill>
              <a:srgbClr val="EAB308">
                <a:alpha val="100000"/>
              </a:srgbClr>
            </a:solidFill>
            <a:prstDash val="dash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5" name="Picture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413500" y="4889500"/>
            <a:ext cx="330200" cy="330200"/>
          </a:xfrm>
          <a:prstGeom prst="rect">
            <a:avLst/>
          </a:prstGeom>
        </p:spPr>
      </p:pic>
      <p:sp>
        <p:nvSpPr>
          <p:cNvPr id="26" name="AutoShape 26"/>
          <p:cNvSpPr/>
          <p:nvPr/>
        </p:nvSpPr>
        <p:spPr>
          <a:xfrm>
            <a:off x="6921500" y="4864100"/>
            <a:ext cx="3810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713F1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人员走失应对</a:t>
            </a:r>
            <a:endParaRPr lang="en-US" sz="1100"/>
          </a:p>
        </p:txBody>
      </p:sp>
      <p:sp>
        <p:nvSpPr>
          <p:cNvPr id="27" name="AutoShape 27"/>
          <p:cNvSpPr/>
          <p:nvPr/>
        </p:nvSpPr>
        <p:spPr>
          <a:xfrm>
            <a:off x="6413500" y="5334000"/>
            <a:ext cx="4572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57534E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启用广播寻人，组织人员在划定区域有序搜寻，通过标识点汇合，确保快速找回。</a:t>
            </a:r>
            <a:endParaRPr lang="en-US" sz="1100"/>
          </a:p>
        </p:txBody>
      </p:sp>
      <p:sp>
        <p:nvSpPr>
          <p:cNvPr id="28" name="AutoShape 28"/>
          <p:cNvSpPr/>
          <p:nvPr/>
        </p:nvSpPr>
        <p:spPr>
          <a:xfrm>
            <a:off x="6223000" y="5207000"/>
            <a:ext cx="4953000" cy="1270000"/>
          </a:xfrm>
          <a:prstGeom prst="roundRect">
            <a:avLst>
              <a:gd name="adj" fmla="val 12000"/>
            </a:avLst>
          </a:prstGeom>
          <a:solidFill>
            <a:srgbClr val="DCFCE7">
              <a:alpha val="100000"/>
            </a:srgbClr>
          </a:solidFill>
          <a:ln w="25400" cap="flat" cmpd="sng">
            <a:solidFill>
              <a:srgbClr val="22C55E">
                <a:alpha val="100000"/>
              </a:srgbClr>
            </a:solidFill>
            <a:prstDash val="dash"/>
            <a:round/>
          </a:ln>
        </p:spPr>
        <p:txBody>
          <a:bodyPr vert="horz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9" name="Picture 2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413500" y="5397500"/>
            <a:ext cx="330200" cy="330200"/>
          </a:xfrm>
          <a:prstGeom prst="rect">
            <a:avLst/>
          </a:prstGeom>
        </p:spPr>
      </p:pic>
      <p:sp>
        <p:nvSpPr>
          <p:cNvPr id="30" name="AutoShape 30"/>
          <p:cNvSpPr/>
          <p:nvPr/>
        </p:nvSpPr>
        <p:spPr>
          <a:xfrm>
            <a:off x="6921500" y="5372100"/>
            <a:ext cx="3810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4532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全员安全联动</a:t>
            </a:r>
            <a:endParaRPr lang="en-US" sz="1100"/>
          </a:p>
        </p:txBody>
      </p:sp>
      <p:sp>
        <p:nvSpPr>
          <p:cNvPr id="31" name="AutoShape 31"/>
          <p:cNvSpPr/>
          <p:nvPr/>
        </p:nvSpPr>
        <p:spPr>
          <a:xfrm>
            <a:off x="6413500" y="5842000"/>
            <a:ext cx="4572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166534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建立师生、场馆多方联动机制，明确责任分工，全程无缝隙衔接，确保活动安全有序。</a:t>
            </a:r>
            <a:endParaRPr lang="en-US" sz="11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1016000" y="-1016000"/>
            <a:ext cx="3810000" cy="3810000"/>
          </a:xfrm>
          <a:prstGeom prst="ellipse">
            <a:avLst/>
          </a:prstGeom>
          <a:solidFill>
            <a:srgbClr val="FF9800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8890000" y="4064000"/>
            <a:ext cx="5080000" cy="5080000"/>
          </a:xfrm>
          <a:prstGeom prst="ellipse">
            <a:avLst/>
          </a:prstGeom>
          <a:solidFill>
            <a:srgbClr val="3B82F6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10414000" y="762000"/>
            <a:ext cx="1905000" cy="1905000"/>
          </a:xfrm>
          <a:prstGeom prst="ellipse">
            <a:avLst/>
          </a:prstGeom>
          <a:solidFill>
            <a:srgbClr val="FF9800">
              <a:alpha val="6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0" y="2286000"/>
            <a:ext cx="1219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98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守护蔚蓝，从我做起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2286000" y="3556000"/>
            <a:ext cx="7620000" cy="25400"/>
          </a:xfrm>
          <a:prstGeom prst="roundRect">
            <a:avLst>
              <a:gd name="adj" fmla="val 0"/>
            </a:avLst>
          </a:prstGeom>
          <a:solidFill>
            <a:srgbClr val="FF9800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635000" y="3937000"/>
            <a:ext cx="1092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每一次小小的努力，都是对海洋最深的爱意。让我们把对海洋的热爱化作行动，</a:t>
            </a:r>
            <a:b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2000" b="0" i="0" u="none" strike="noStrike">
                <a:solidFill>
                  <a:srgbClr val="525252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从节约一滴水、拒绝海洋垃圾开始，共护这片纯净的蔚蓝。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3683000" y="5461000"/>
            <a:ext cx="914400" cy="914400"/>
          </a:xfrm>
          <a:prstGeom prst="ellipse">
            <a:avLst/>
          </a:prstGeom>
          <a:solidFill>
            <a:srgbClr val="3B82F6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86200" y="5664200"/>
            <a:ext cx="508000" cy="5080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5638800" y="5461000"/>
            <a:ext cx="914400" cy="914400"/>
          </a:xfrm>
          <a:prstGeom prst="ellipse">
            <a:avLst/>
          </a:prstGeom>
          <a:solidFill>
            <a:srgbClr val="FF980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42000" y="5664200"/>
            <a:ext cx="508000" cy="5080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7594600" y="5461000"/>
            <a:ext cx="914400" cy="914400"/>
          </a:xfrm>
          <a:prstGeom prst="ellipse">
            <a:avLst/>
          </a:prstGeom>
          <a:solidFill>
            <a:srgbClr val="10B981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797800" y="5664200"/>
            <a:ext cx="508000" cy="50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8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635000" y="-635000"/>
            <a:ext cx="2540000" cy="2540000"/>
          </a:xfrm>
          <a:prstGeom prst="ellipse">
            <a:avLst/>
          </a:prstGeom>
          <a:solidFill>
            <a:srgbClr val="FF980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10160000" y="4445000"/>
            <a:ext cx="3175000" cy="3175000"/>
          </a:xfrm>
          <a:prstGeom prst="ellipse">
            <a:avLst/>
          </a:prstGeom>
          <a:solidFill>
            <a:srgbClr val="2196F3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1016000" y="5080000"/>
            <a:ext cx="1524000" cy="1524000"/>
          </a:xfrm>
          <a:prstGeom prst="ellipse">
            <a:avLst/>
          </a:prstGeom>
          <a:solidFill>
            <a:srgbClr val="FFC107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9525000" y="635000"/>
            <a:ext cx="2032000" cy="2032000"/>
          </a:xfrm>
          <a:prstGeom prst="ellipse">
            <a:avLst/>
          </a:prstGeom>
          <a:solidFill>
            <a:srgbClr val="4CAF5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0" y="2667000"/>
            <a:ext cx="1219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FF980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感谢聆听</a:t>
            </a:r>
            <a:endParaRPr lang="en-US" sz="1100"/>
          </a:p>
        </p:txBody>
      </p:sp>
      <p:cxnSp>
        <p:nvCxnSpPr>
          <p:cNvPr id="7" name="Connector 7"/>
          <p:cNvCxnSpPr/>
          <p:nvPr/>
        </p:nvCxnSpPr>
        <p:spPr>
          <a:xfrm rot="-11459">
            <a:off x="4191011" y="4057650"/>
            <a:ext cx="3810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25400" cap="flat" cmpd="sng">
            <a:solidFill>
              <a:srgbClr val="FF9800">
                <a:alpha val="40000"/>
              </a:srgbClr>
            </a:solidFill>
            <a:prstDash val="dash"/>
            <a:round/>
            <a:headEnd type="none" w="lg" len="lg"/>
            <a:tailEnd type="none" w="lg" len="lg"/>
          </a:ln>
        </p:spPr>
      </p:cxnSp>
      <p:sp>
        <p:nvSpPr>
          <p:cNvPr id="8" name="AutoShape 8"/>
          <p:cNvSpPr/>
          <p:nvPr/>
        </p:nvSpPr>
        <p:spPr>
          <a:xfrm>
            <a:off x="381000" y="4572000"/>
            <a:ext cx="1143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marL="0" indent="0" algn="ctr">
              <a:lnSpc>
                <a:spcPct val="117000"/>
              </a:lnSpc>
              <a:defRPr/>
            </a:pPr>
            <a:r>
              <a:rPr lang="en-US" sz="2000" b="0" i="0" u="none" strike="noStrike">
                <a:solidFill>
                  <a:srgbClr val="555555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期待与你再次相遇在蔚蓝的海洋，探索更多奇妙的海底秘密</a:t>
            </a:r>
            <a:endParaRPr lang="en-US" sz="1100"/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175000" y="1905000"/>
            <a:ext cx="508000" cy="5080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509000" y="1905000"/>
            <a:ext cx="508000" cy="508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72000" y="5715000"/>
            <a:ext cx="406400" cy="4064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239000" y="5715000"/>
            <a:ext cx="406400" cy="406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4393</Words>
  <Application>WPS 演示</Application>
  <PresentationFormat/>
  <Paragraphs>299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Arial</vt:lpstr>
      <vt:lpstr>宋体</vt:lpstr>
      <vt:lpstr>Wingdings</vt:lpstr>
      <vt:lpstr>Arial</vt:lpstr>
      <vt:lpstr>Noto Sans SC</vt:lpstr>
      <vt:lpstr>微软雅黑</vt:lpstr>
      <vt:lpstr>Arial Unicode MS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YSL</cp:lastModifiedBy>
  <cp:revision>13</cp:revision>
  <dcterms:created xsi:type="dcterms:W3CDTF">2026-06-05T11:41:00Z</dcterms:created>
  <dcterms:modified xsi:type="dcterms:W3CDTF">2026-06-05T23:06:27Z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{"Label":"1","ContentProducer":"001191110102MACQD9K64010000","ProduceID":"7647874215869303774","ReservedCode1":"","ContentPropagator":"","PropagateID":"","ReservedCode2":""}</vt:lpwstr>
  </property>
  <property fmtid="{D5CDD505-2E9C-101B-9397-08002B2CF9AE}" pid="3" name="ICV">
    <vt:lpwstr>82CA75421E64499B972D5C790C66F125</vt:lpwstr>
  </property>
  <property fmtid="{D5CDD505-2E9C-101B-9397-08002B2CF9AE}" pid="4" name="KSOProductBuildVer">
    <vt:lpwstr>2052-11.8.2.12309</vt:lpwstr>
  </property>
</Properties>
</file>